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4" r:id="rId4"/>
    <p:sldId id="265" r:id="rId5"/>
    <p:sldId id="263" r:id="rId6"/>
    <p:sldId id="262" r:id="rId7"/>
    <p:sldId id="266" r:id="rId8"/>
    <p:sldId id="267" r:id="rId9"/>
    <p:sldId id="268" r:id="rId10"/>
    <p:sldId id="272" r:id="rId11"/>
    <p:sldId id="273" r:id="rId12"/>
    <p:sldId id="286" r:id="rId13"/>
    <p:sldId id="275" r:id="rId14"/>
    <p:sldId id="260" r:id="rId15"/>
    <p:sldId id="284" r:id="rId16"/>
    <p:sldId id="276" r:id="rId17"/>
    <p:sldId id="277" r:id="rId18"/>
    <p:sldId id="281" r:id="rId19"/>
    <p:sldId id="278" r:id="rId20"/>
    <p:sldId id="282" r:id="rId21"/>
    <p:sldId id="279" r:id="rId22"/>
    <p:sldId id="280" r:id="rId23"/>
    <p:sldId id="285" r:id="rId24"/>
    <p:sldId id="257" r:id="rId25"/>
    <p:sldId id="26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771A-AD90-4ABA-B4C4-1E5292871A13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5A6-10F4-411C-9668-54288D7CA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27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771A-AD90-4ABA-B4C4-1E5292871A13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5A6-10F4-411C-9668-54288D7CA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2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771A-AD90-4ABA-B4C4-1E5292871A13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5A6-10F4-411C-9668-54288D7CA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7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771A-AD90-4ABA-B4C4-1E5292871A13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5A6-10F4-411C-9668-54288D7CA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58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771A-AD90-4ABA-B4C4-1E5292871A13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5A6-10F4-411C-9668-54288D7CA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28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771A-AD90-4ABA-B4C4-1E5292871A13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5A6-10F4-411C-9668-54288D7CA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13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771A-AD90-4ABA-B4C4-1E5292871A13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5A6-10F4-411C-9668-54288D7CA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3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771A-AD90-4ABA-B4C4-1E5292871A13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5A6-10F4-411C-9668-54288D7CA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8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771A-AD90-4ABA-B4C4-1E5292871A13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5A6-10F4-411C-9668-54288D7CA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5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771A-AD90-4ABA-B4C4-1E5292871A13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5A6-10F4-411C-9668-54288D7CA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65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771A-AD90-4ABA-B4C4-1E5292871A13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D25A6-10F4-411C-9668-54288D7CA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0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A771A-AD90-4ABA-B4C4-1E5292871A13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D25A6-10F4-411C-9668-54288D7CA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0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HUoS3fotC8Y" TargetMode="External"/><Relationship Id="rId1" Type="http://schemas.openxmlformats.org/officeDocument/2006/relationships/video" Target="https://www.youtube.com/embed/nY9PSrzxsJ4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cbYIxiLztLs" TargetMode="External"/><Relationship Id="rId1" Type="http://schemas.openxmlformats.org/officeDocument/2006/relationships/video" Target="https://www.youtube.com/embed/A_je8cHqxSw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E%D0%BD%D0%B4_%D0%BF%D0%B5%D1%80%D1%81%D0%BF%D0%B5%D0%BA%D1%82%D0%B8%D0%B2%D0%BD%D1%8B%D1%85_%D0%B8%D1%81%D1%81%D0%BB%D0%B5%D0%B4%D0%BE%D0%B2%D0%B0%D0%BD%D0%B8%D0%B9" TargetMode="External"/><Relationship Id="rId2" Type="http://schemas.openxmlformats.org/officeDocument/2006/relationships/hyperlink" Target="https://ru.wikipedia.org/wiki/%D0%90%D0%BD%D0%B4%D1%80%D0%BE%D0%B8%D0%B4%D0%BD%D0%B0%D1%8F_%D1%82%D0%B5%D1%85%D0%BD%D0%B8%D0%BA%D0%B0_(%D0%9D%D0%9F%D0%9E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E3fmFTtP9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loHzoeFP9Io" TargetMode="External"/><Relationship Id="rId1" Type="http://schemas.openxmlformats.org/officeDocument/2006/relationships/video" Target="https://www.youtube.com/embed/UN4PFOjChSc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y5ZETdaC9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8j0jNxMeSQ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YlREUZ3p3E" TargetMode="Externa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myTJSYw77g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s://ru.wikipedia.org/wiki/%D0%93%D0%B0%D1%80%D0%B2%D0%B0%D1%80%D0%B4%D1%81%D0%BA%D0%B8%D0%B9_%D1%83%D0%BD%D0%B8%D0%B2%D0%B5%D1%80%D1%81%D0%B8%D1%82%D0%B5%D1%8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zX2LwiT0x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4boyXQuUIw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Стоковая векторная графика «Vector Background Featuring Abstract ...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1000"/>
                    </a14:imgEffect>
                    <a14:imgEffect>
                      <a14:colorTemperature colorTemp="6213"/>
                    </a14:imgEffect>
                    <a14:imgEffect>
                      <a14:brightnessContrast bright="-38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89" t="63464" r="15115" b="10821"/>
          <a:stretch/>
        </p:blipFill>
        <p:spPr bwMode="auto">
          <a:xfrm>
            <a:off x="777523" y="237618"/>
            <a:ext cx="10833464" cy="654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2255" y="1932260"/>
            <a:ext cx="9144000" cy="2387600"/>
          </a:xfrm>
        </p:spPr>
        <p:txBody>
          <a:bodyPr/>
          <a:lstStyle/>
          <a:p>
            <a:r>
              <a:rPr lang="ru-RU" dirty="0" err="1" smtClean="0"/>
              <a:t>Прокач.Программисты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Август 2020.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6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 стрелкой 16"/>
          <p:cNvCxnSpPr/>
          <p:nvPr/>
        </p:nvCxnSpPr>
        <p:spPr>
          <a:xfrm flipH="1">
            <a:off x="3587931" y="1313907"/>
            <a:ext cx="1733007" cy="370022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Классификация по кинематике движений</a:t>
            </a:r>
            <a:endParaRPr lang="ru-RU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9828" y="2868778"/>
            <a:ext cx="262642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Стационарные роботы</a:t>
            </a:r>
            <a:endParaRPr lang="ru-RU" dirty="0"/>
          </a:p>
        </p:txBody>
      </p:sp>
      <p:cxnSp>
        <p:nvCxnSpPr>
          <p:cNvPr id="8" name="Прямая со стрелкой 7"/>
          <p:cNvCxnSpPr>
            <a:endCxn id="4" idx="0"/>
          </p:cNvCxnSpPr>
          <p:nvPr/>
        </p:nvCxnSpPr>
        <p:spPr>
          <a:xfrm flipH="1">
            <a:off x="2953041" y="1313907"/>
            <a:ext cx="1175657" cy="155487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31772" y="4644798"/>
            <a:ext cx="209172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Колёсные роботы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endCxn id="9" idx="0"/>
          </p:cNvCxnSpPr>
          <p:nvPr/>
        </p:nvCxnSpPr>
        <p:spPr>
          <a:xfrm flipH="1">
            <a:off x="6077635" y="1313907"/>
            <a:ext cx="18365" cy="333089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335992" y="2851836"/>
            <a:ext cx="1755352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Лёгкие роботы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endCxn id="12" idx="0"/>
          </p:cNvCxnSpPr>
          <p:nvPr/>
        </p:nvCxnSpPr>
        <p:spPr>
          <a:xfrm>
            <a:off x="7807317" y="1313907"/>
            <a:ext cx="1406351" cy="153792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240412" y="5013127"/>
            <a:ext cx="2329869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Плавающие роботы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907383" y="4533202"/>
            <a:ext cx="2155462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Летающие роботы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123498" y="1313907"/>
            <a:ext cx="783885" cy="324938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323261" y="5805946"/>
            <a:ext cx="3768083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Мобильные сферические роботы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406075" y="1313907"/>
            <a:ext cx="1318428" cy="449203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792664" y="5830118"/>
            <a:ext cx="1445460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Рой-роботы</a:t>
            </a:r>
            <a:endParaRPr lang="ru-RU" dirty="0"/>
          </a:p>
        </p:txBody>
      </p:sp>
      <p:cxnSp>
        <p:nvCxnSpPr>
          <p:cNvPr id="27" name="Прямая со стрелкой 26"/>
          <p:cNvCxnSpPr>
            <a:endCxn id="25" idx="0"/>
          </p:cNvCxnSpPr>
          <p:nvPr/>
        </p:nvCxnSpPr>
        <p:spPr>
          <a:xfrm flipH="1">
            <a:off x="4515394" y="1313907"/>
            <a:ext cx="1100296" cy="451621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13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5" grpId="0" animBg="1"/>
      <p:bldP spid="18" grpId="0" animBg="1"/>
      <p:bldP spid="22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5332"/>
          </a:xfrm>
        </p:spPr>
        <p:txBody>
          <a:bodyPr/>
          <a:lstStyle/>
          <a:p>
            <a:pPr algn="ctr"/>
            <a:r>
              <a:rPr lang="ru-RU" u="sng" dirty="0"/>
              <a:t>Стационарные роботы</a:t>
            </a:r>
          </a:p>
        </p:txBody>
      </p:sp>
      <p:pic>
        <p:nvPicPr>
          <p:cNvPr id="7170" name="Picture 2" descr="Козловые роботы / линейные модули / 2-ос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9" r="3399" b="17643"/>
          <a:stretch/>
        </p:blipFill>
        <p:spPr bwMode="auto">
          <a:xfrm>
            <a:off x="1045030" y="2020389"/>
            <a:ext cx="2325188" cy="168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8934" y="1480458"/>
            <a:ext cx="3816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Картезианские / козловые роботы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42583" y="1438640"/>
            <a:ext cx="2835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Цилиндрические роботы</a:t>
            </a:r>
            <a:endParaRPr lang="ru-RU" dirty="0"/>
          </a:p>
        </p:txBody>
      </p:sp>
      <p:pic>
        <p:nvPicPr>
          <p:cNvPr id="7172" name="Picture 4" descr="Новые типы цилиндрических робот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02" y="1966511"/>
            <a:ext cx="2648738" cy="19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737672" y="4111244"/>
            <a:ext cx="2494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Сферические роботы</a:t>
            </a:r>
            <a:endParaRPr lang="ru-RU" dirty="0"/>
          </a:p>
        </p:txBody>
      </p:sp>
      <p:pic>
        <p:nvPicPr>
          <p:cNvPr id="7174" name="Picture 6" descr="Описание сферических роботов и их потенциал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29" y="4849908"/>
            <a:ext cx="33242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90386" y="3856023"/>
            <a:ext cx="2909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Сочлененные роботы 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(роботизированные руки)</a:t>
            </a:r>
            <a:endParaRPr lang="ru-RU" dirty="0"/>
          </a:p>
        </p:txBody>
      </p:sp>
      <p:pic>
        <p:nvPicPr>
          <p:cNvPr id="7176" name="Picture 8" descr="Роборука и один из ее создател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614" y="4582528"/>
            <a:ext cx="2648738" cy="19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88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4499" y="596928"/>
            <a:ext cx="1843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Roboto"/>
              </a:rPr>
              <a:t>Р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оботы 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Roboto"/>
              </a:rPr>
              <a:t>SCARA</a:t>
            </a:r>
            <a:endParaRPr lang="ru-RU" dirty="0"/>
          </a:p>
        </p:txBody>
      </p:sp>
      <p:pic>
        <p:nvPicPr>
          <p:cNvPr id="5" name="nY9PSrzxsJ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6757" y="1514902"/>
            <a:ext cx="5454712" cy="38321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01004" y="1030571"/>
            <a:ext cx="2651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Параллельные роботы</a:t>
            </a:r>
            <a:endParaRPr lang="ru-RU" dirty="0"/>
          </a:p>
        </p:txBody>
      </p:sp>
      <p:pic>
        <p:nvPicPr>
          <p:cNvPr id="7" name="HUoS3fotC8Y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789540" y="1514902"/>
            <a:ext cx="6193454" cy="348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173537"/>
            <a:ext cx="6389914" cy="732155"/>
          </a:xfrm>
        </p:spPr>
        <p:txBody>
          <a:bodyPr>
            <a:normAutofit/>
          </a:bodyPr>
          <a:lstStyle/>
          <a:p>
            <a:pPr algn="ctr"/>
            <a:r>
              <a:rPr lang="ru-RU" b="0" i="0" u="sng" dirty="0" smtClean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Лёгкие роботы</a:t>
            </a:r>
            <a:endParaRPr lang="ru-RU" u="sng" dirty="0">
              <a:cs typeface="Arial" panose="020B0604020202020204" pitchFamily="34" charset="0"/>
            </a:endParaRPr>
          </a:p>
        </p:txBody>
      </p:sp>
      <p:pic>
        <p:nvPicPr>
          <p:cNvPr id="5" name="A_je8cHqxS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1590" y="1635145"/>
            <a:ext cx="5199016" cy="40602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0561" y="988814"/>
            <a:ext cx="4270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Двуногие роботы (роботы-гуманоиды)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35566" y="988814"/>
            <a:ext cx="4529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Четвероногие роботы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Boston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8" name="cbYIxiLztLs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757237" y="1635145"/>
            <a:ext cx="6086167" cy="419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74531" cy="16117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Робот Фёдор - </a:t>
            </a:r>
            <a:r>
              <a:rPr lang="en-US" dirty="0" smtClean="0"/>
              <a:t>FEDOR (Final Experimental Demonstration Object Research) (</a:t>
            </a:r>
            <a:r>
              <a:rPr lang="ru-RU" dirty="0" smtClean="0"/>
              <a:t>позывной </a:t>
            </a:r>
            <a:r>
              <a:rPr lang="en-US" dirty="0" err="1" smtClean="0"/>
              <a:t>Skybot</a:t>
            </a:r>
            <a:r>
              <a:rPr lang="en-US" dirty="0" smtClean="0"/>
              <a:t> F-850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5125" y="3866607"/>
            <a:ext cx="4247606" cy="234260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22 августа 2019 года FEDOR совершил полёт на Международную космическую станцию на корабле «Союз МС-14»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56748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" tooltip="Андроидная техника (НПО)"/>
              </a:rPr>
              <a:t>НПО «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" tooltip="Андроидная техника (НПО)"/>
              </a:rPr>
              <a:t>Андроидная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" tooltip="Андроидная техника (НПО)"/>
              </a:rPr>
              <a:t> техника»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Фонд перспективных исследований"/>
              </a:rPr>
              <a:t>Фонд перспективных исследований</a:t>
            </a:r>
            <a:endParaRPr lang="ru-RU" dirty="0"/>
          </a:p>
        </p:txBody>
      </p:sp>
      <p:pic>
        <p:nvPicPr>
          <p:cNvPr id="3074" name="Picture 2" descr="Робот Федор поработал с дрелью и воспользовался полотенцем на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44" y="2422686"/>
            <a:ext cx="4490139" cy="280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9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9012" y="530589"/>
            <a:ext cx="2174965" cy="45348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WildCat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4" name="wE3fmFTtP9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10081" y="1193075"/>
            <a:ext cx="8000274" cy="539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9445" y="487045"/>
            <a:ext cx="5092337" cy="1036955"/>
          </a:xfrm>
        </p:spPr>
        <p:txBody>
          <a:bodyPr/>
          <a:lstStyle/>
          <a:p>
            <a:r>
              <a:rPr lang="ru-RU" b="0" i="0" u="sng" dirty="0" smtClean="0">
                <a:solidFill>
                  <a:srgbClr val="333333"/>
                </a:solidFill>
                <a:effectLst/>
              </a:rPr>
              <a:t>Летающие роботы</a:t>
            </a:r>
            <a:endParaRPr lang="ru-RU" u="sng" dirty="0"/>
          </a:p>
        </p:txBody>
      </p:sp>
      <p:pic>
        <p:nvPicPr>
          <p:cNvPr id="5" name="UN4PFOjChS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0826" y="1643743"/>
            <a:ext cx="5592839" cy="3860074"/>
          </a:xfrm>
          <a:prstGeom prst="rect">
            <a:avLst/>
          </a:prstGeom>
        </p:spPr>
      </p:pic>
      <p:pic>
        <p:nvPicPr>
          <p:cNvPr id="6" name="loHzoeFP9Io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365966" y="1643743"/>
            <a:ext cx="5592837" cy="37381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51093" y="5926574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err="1" smtClean="0">
                <a:effectLst/>
                <a:latin typeface="Roboto"/>
              </a:rPr>
              <a:t>RoboBee</a:t>
            </a:r>
            <a:r>
              <a:rPr lang="en-US" b="0" i="0" dirty="0" smtClean="0">
                <a:effectLst/>
                <a:latin typeface="Roboto"/>
              </a:rPr>
              <a:t> X-Wing</a:t>
            </a:r>
            <a:endParaRPr lang="en-US" b="0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949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7431" y="330291"/>
            <a:ext cx="5397137" cy="1219835"/>
          </a:xfrm>
        </p:spPr>
        <p:txBody>
          <a:bodyPr/>
          <a:lstStyle/>
          <a:p>
            <a:r>
              <a:rPr lang="ru-RU" b="0" i="0" u="sng" dirty="0" smtClean="0">
                <a:solidFill>
                  <a:srgbClr val="333333"/>
                </a:solidFill>
                <a:effectLst/>
              </a:rPr>
              <a:t>Плавающие роботы</a:t>
            </a:r>
            <a:endParaRPr lang="ru-RU" u="sng" dirty="0"/>
          </a:p>
        </p:txBody>
      </p:sp>
      <p:pic>
        <p:nvPicPr>
          <p:cNvPr id="4" name="Dy5ZETdaC9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15736" y="1471749"/>
            <a:ext cx="8560525" cy="481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527"/>
          </a:xfrm>
        </p:spPr>
        <p:txBody>
          <a:bodyPr/>
          <a:lstStyle/>
          <a:p>
            <a:pPr algn="ctr"/>
            <a:r>
              <a:rPr lang="ru-RU" u="sng" dirty="0"/>
              <a:t>Ползающие роботы</a:t>
            </a:r>
          </a:p>
        </p:txBody>
      </p:sp>
      <p:pic>
        <p:nvPicPr>
          <p:cNvPr id="5" name="k8j0jNxMeS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63933" y="1561011"/>
            <a:ext cx="7619999" cy="42862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74152" y="6074619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ACM-R5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6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3195" y="286749"/>
            <a:ext cx="8227423" cy="1289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u="sng" dirty="0" smtClean="0">
                <a:solidFill>
                  <a:srgbClr val="333333"/>
                </a:solidFill>
                <a:effectLst/>
              </a:rPr>
              <a:t>Мобильные сферические роботы</a:t>
            </a:r>
            <a:r>
              <a:rPr lang="en-GB" b="0" i="0" u="sng" dirty="0" smtClean="0">
                <a:solidFill>
                  <a:srgbClr val="333333"/>
                </a:solidFill>
                <a:effectLst/>
              </a:rPr>
              <a:t> </a:t>
            </a:r>
            <a:r>
              <a:rPr lang="ru-RU" b="0" i="0" u="sng" dirty="0" smtClean="0">
                <a:solidFill>
                  <a:srgbClr val="333333"/>
                </a:solidFill>
                <a:effectLst/>
              </a:rPr>
              <a:t>и </a:t>
            </a:r>
            <a:r>
              <a:rPr lang="ru-RU" u="sng" dirty="0" err="1" smtClean="0">
                <a:solidFill>
                  <a:srgbClr val="333333"/>
                </a:solidFill>
              </a:rPr>
              <a:t>шароботы</a:t>
            </a:r>
            <a:endParaRPr lang="ru-RU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59230" y="546502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Rezero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ru-RU" dirty="0"/>
          </a:p>
        </p:txBody>
      </p:sp>
      <p:pic>
        <p:nvPicPr>
          <p:cNvPr id="8194" name="Picture 2" descr="https://upload.wikimedia.org/wikipedia/commons/thumb/1/19/Ballbot_Rezero_2010.jpg/200px-Ballbot_Rezero_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7" y="1576253"/>
            <a:ext cx="2387327" cy="355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vYlREUZ3p3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26674" y="1576253"/>
            <a:ext cx="7576457" cy="45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4529"/>
            <a:ext cx="5980611" cy="1325563"/>
          </a:xfrm>
        </p:spPr>
        <p:txBody>
          <a:bodyPr/>
          <a:lstStyle/>
          <a:p>
            <a:r>
              <a:rPr lang="ru-RU" dirty="0" smtClean="0"/>
              <a:t>Что такое </a:t>
            </a:r>
            <a:r>
              <a:rPr lang="ru-RU" dirty="0" err="1" smtClean="0"/>
              <a:t>роботехника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5127" y="509482"/>
            <a:ext cx="4735286" cy="795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“</a:t>
            </a:r>
            <a:r>
              <a:rPr lang="en-GB" sz="4400" dirty="0" smtClean="0">
                <a:latin typeface="+mj-lt"/>
                <a:ea typeface="+mj-ea"/>
                <a:cs typeface="+mj-cs"/>
              </a:rPr>
              <a:t>Robotics” – с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англ.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15834" y="1627563"/>
            <a:ext cx="5436325" cy="795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Айзек </a:t>
            </a:r>
            <a:r>
              <a:rPr lang="ru-RU" dirty="0" smtClean="0"/>
              <a:t>Азимов – писатель фантаст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Айзек Азим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8" y="2541305"/>
            <a:ext cx="2570208" cy="308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02727" y="3253885"/>
            <a:ext cx="65727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1. Робот не может причинить вред человеку или своим бездействием допустить, чтобы человеку был причинён вред.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38362" y="4262893"/>
            <a:ext cx="6341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2. Робот должен повиноваться всем приказам, которые даёт человек, кроме тех случаев, когда эти приказы противоречат Первому Закону.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3002" y="5338173"/>
            <a:ext cx="62190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3. Робот должен заботиться о своей безопасности в той мере, в которой это не противоречит Первому или Второму Законам.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64281" y="259309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Три закона </a:t>
            </a:r>
            <a:r>
              <a:rPr lang="ru-RU" sz="3200" dirty="0" err="1" smtClean="0"/>
              <a:t>роботехники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pic>
        <p:nvPicPr>
          <p:cNvPr id="2052" name="Picture 4" descr="14th WSFS 008 - 1956 John Campbell 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30" y="2784517"/>
            <a:ext cx="1980183" cy="263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562011" y="1946767"/>
            <a:ext cx="2414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Джон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Кэмпбелл</a:t>
            </a:r>
            <a:endParaRPr lang="ru-RU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(писатель, редактор)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81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ru-RU" dirty="0" err="1"/>
              <a:t>Samsung</a:t>
            </a:r>
            <a:r>
              <a:rPr lang="ru-RU" dirty="0"/>
              <a:t> анонсировала робота-компаньона для дома </a:t>
            </a:r>
            <a:r>
              <a:rPr lang="ru-RU" dirty="0" err="1"/>
              <a:t>Ballie</a:t>
            </a:r>
            <a:endParaRPr lang="ru-RU" dirty="0"/>
          </a:p>
        </p:txBody>
      </p:sp>
      <p:pic>
        <p:nvPicPr>
          <p:cNvPr id="4" name="zDkmVdt7KSz6aex7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5675" y="1825625"/>
            <a:ext cx="7740650" cy="4351338"/>
          </a:xfrm>
        </p:spPr>
      </p:pic>
    </p:spTree>
    <p:extLst>
      <p:ext uri="{BB962C8B-B14F-4D97-AF65-F5344CB8AC3E}">
        <p14:creationId xmlns:p14="http://schemas.microsoft.com/office/powerpoint/2010/main" val="329597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1925" y="356418"/>
            <a:ext cx="3324497" cy="1106624"/>
          </a:xfrm>
        </p:spPr>
        <p:txBody>
          <a:bodyPr>
            <a:normAutofit/>
          </a:bodyPr>
          <a:lstStyle/>
          <a:p>
            <a:r>
              <a:rPr lang="ru-RU" b="0" i="0" u="sng" dirty="0" smtClean="0">
                <a:solidFill>
                  <a:srgbClr val="333333"/>
                </a:solidFill>
                <a:effectLst/>
              </a:rPr>
              <a:t>Рой-роботы</a:t>
            </a:r>
            <a:endParaRPr lang="ru-RU" u="sng" dirty="0"/>
          </a:p>
        </p:txBody>
      </p:sp>
      <p:pic>
        <p:nvPicPr>
          <p:cNvPr id="9218" name="Picture 2" descr="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" y="1958455"/>
            <a:ext cx="3546247" cy="245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7461" y="4594162"/>
            <a:ext cx="3142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Systems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Research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Group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в</a:t>
            </a:r>
          </a:p>
          <a:p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Гарвардский университет"/>
              </a:rPr>
              <a:t>Гарвардском университете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2745" y="5604357"/>
            <a:ext cx="1073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Linux Libertine"/>
              </a:rPr>
              <a:t>Килобот</a:t>
            </a:r>
            <a:endParaRPr lang="ru-RU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pic>
        <p:nvPicPr>
          <p:cNvPr id="6" name="JmyTJSYw77g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23658" y="1769866"/>
            <a:ext cx="7733211" cy="475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2711" y="391251"/>
            <a:ext cx="4726577" cy="11501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u="sng" dirty="0" smtClean="0">
                <a:solidFill>
                  <a:srgbClr val="333333"/>
                </a:solidFill>
                <a:effectLst/>
              </a:rPr>
              <a:t>Колёсные и гусеничные роботы</a:t>
            </a:r>
            <a:endParaRPr lang="ru-RU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0491" y="1541417"/>
            <a:ext cx="245581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Roboto Condensed"/>
              </a:rPr>
              <a:t>Робот Т7 (2018 год)</a:t>
            </a:r>
            <a:r>
              <a:rPr lang="ru-RU" b="0" i="0" dirty="0" smtClean="0">
                <a:solidFill>
                  <a:srgbClr val="838383"/>
                </a:solidFill>
                <a:effectLst/>
                <a:latin typeface="Roboto Condensed"/>
              </a:rPr>
              <a:t/>
            </a:r>
            <a:br>
              <a:rPr lang="ru-RU" b="0" i="0" dirty="0" smtClean="0">
                <a:solidFill>
                  <a:srgbClr val="838383"/>
                </a:solidFill>
                <a:effectLst/>
                <a:latin typeface="Roboto Condensed"/>
              </a:rPr>
            </a:br>
            <a:endParaRPr lang="ru-RU" b="0" i="0" dirty="0">
              <a:solidFill>
                <a:srgbClr val="838383"/>
              </a:solidFill>
              <a:effectLst/>
              <a:latin typeface="Roboto Condensed"/>
            </a:endParaRPr>
          </a:p>
        </p:txBody>
      </p:sp>
      <p:pic>
        <p:nvPicPr>
          <p:cNvPr id="6" name="5zX2LwiT0x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12570" y="2109371"/>
            <a:ext cx="7410995" cy="432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6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ru-RU" dirty="0" err="1"/>
              <a:t>Марсоход</a:t>
            </a:r>
            <a:r>
              <a:rPr lang="ru-RU" dirty="0"/>
              <a:t> </a:t>
            </a:r>
            <a:r>
              <a:rPr lang="en-US" dirty="0"/>
              <a:t>Curiosity</a:t>
            </a:r>
          </a:p>
        </p:txBody>
      </p:sp>
      <p:pic>
        <p:nvPicPr>
          <p:cNvPr id="4" name="P4boyXQuUI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24594" y="1368471"/>
            <a:ext cx="8342812" cy="523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Кто я в своей команде?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55426" y="1015728"/>
            <a:ext cx="10281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ru-RU" sz="4000" u="sng" dirty="0"/>
              <a:t>Минимально жизнеспособная команда (MVT)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482313" y="3277679"/>
            <a:ext cx="3962399" cy="3056709"/>
          </a:xfrm>
          <a:prstGeom prst="triangle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05" y="4171406"/>
            <a:ext cx="2079557" cy="2426150"/>
          </a:xfrm>
          <a:prstGeom prst="rect">
            <a:avLst/>
          </a:prstGeom>
        </p:spPr>
      </p:pic>
      <p:pic>
        <p:nvPicPr>
          <p:cNvPr id="12290" name="Picture 2" descr="Картинки С Днем инженера-механика (30 открыток) • Прикольные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" t="20684" r="43950" b="78"/>
          <a:stretch/>
        </p:blipFill>
        <p:spPr bwMode="auto">
          <a:xfrm>
            <a:off x="597653" y="3612258"/>
            <a:ext cx="2794336" cy="272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38" y="1817092"/>
            <a:ext cx="2146933" cy="186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2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9777" y="461531"/>
            <a:ext cx="6146074" cy="975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же такое робот?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72296" y="1626214"/>
            <a:ext cx="58957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Робот (</a:t>
            </a:r>
            <a:r>
              <a:rPr lang="ru-RU" sz="2800" dirty="0" err="1" smtClean="0"/>
              <a:t>чеш</a:t>
            </a:r>
            <a:r>
              <a:rPr lang="ru-RU" sz="2800" dirty="0" smtClean="0"/>
              <a:t>. </a:t>
            </a:r>
            <a:r>
              <a:rPr lang="ru-RU" sz="2800" dirty="0" err="1" smtClean="0"/>
              <a:t>robot</a:t>
            </a:r>
            <a:r>
              <a:rPr lang="ru-RU" sz="2800" dirty="0" smtClean="0"/>
              <a:t>, от </a:t>
            </a:r>
            <a:r>
              <a:rPr lang="ru-RU" sz="2800" dirty="0" err="1" smtClean="0"/>
              <a:t>robota</a:t>
            </a:r>
            <a:r>
              <a:rPr lang="ru-RU" sz="2800" dirty="0" smtClean="0"/>
              <a:t> - подневольный труд или </a:t>
            </a:r>
            <a:r>
              <a:rPr lang="ru-RU" sz="2800" dirty="0" err="1" smtClean="0"/>
              <a:t>rob</a:t>
            </a:r>
            <a:r>
              <a:rPr lang="ru-RU" sz="2800" dirty="0" smtClean="0"/>
              <a:t> - раб) - автоматическое устройство, созданное по принципу живого организма.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16184" y="5110482"/>
            <a:ext cx="7837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R.U.R. (сокращение от </a:t>
            </a:r>
            <a:r>
              <a:rPr lang="ru-RU" b="0" i="0" dirty="0" err="1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чеш</a:t>
            </a:r>
            <a:r>
              <a:rPr lang="ru-RU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Rossumovi</a:t>
            </a:r>
            <a:r>
              <a:rPr lang="ru-RU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univerzální</a:t>
            </a:r>
            <a:r>
              <a:rPr lang="ru-RU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roboti</a:t>
            </a:r>
            <a:r>
              <a:rPr lang="ru-RU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«</a:t>
            </a:r>
            <a:r>
              <a:rPr lang="ru-RU" b="0" i="0" dirty="0" err="1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Россумские</a:t>
            </a:r>
            <a:r>
              <a:rPr lang="ru-RU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универсальные </a:t>
            </a:r>
            <a:r>
              <a:rPr lang="ru-RU" b="1" i="0" dirty="0" smtClean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роботы</a:t>
            </a:r>
            <a:r>
              <a:rPr lang="ru-RU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») — научно-фантастическая пьеса, написанная Карелом Чапеком в 1920 году.</a:t>
            </a:r>
            <a:endParaRPr lang="ru-RU" dirty="0"/>
          </a:p>
        </p:txBody>
      </p:sp>
      <p:pic>
        <p:nvPicPr>
          <p:cNvPr id="6146" name="Picture 2" descr="Чапек, Карел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27" y="1437526"/>
            <a:ext cx="2415630" cy="34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2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690360" y="1966344"/>
            <a:ext cx="4478382" cy="975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Действия робота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96393" y="3860438"/>
            <a:ext cx="2906486" cy="975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Управляется оператором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758644" y="3860437"/>
            <a:ext cx="2906486" cy="975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Автономно</a:t>
            </a:r>
            <a:endParaRPr lang="ru-RU" dirty="0"/>
          </a:p>
        </p:txBody>
      </p:sp>
      <p:cxnSp>
        <p:nvCxnSpPr>
          <p:cNvPr id="8" name="Прямая со стрелкой 7"/>
          <p:cNvCxnSpPr>
            <a:endCxn id="5" idx="0"/>
          </p:cNvCxnSpPr>
          <p:nvPr/>
        </p:nvCxnSpPr>
        <p:spPr>
          <a:xfrm flipH="1">
            <a:off x="6349636" y="2943497"/>
            <a:ext cx="1801586" cy="916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9309462" y="2940811"/>
            <a:ext cx="1166949" cy="1143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80603" y="1550987"/>
            <a:ext cx="3526972" cy="1110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Получает знания от датчиков о внешнем мире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0603" y="3244804"/>
            <a:ext cx="3526972" cy="1110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Заранее заложенная программа</a:t>
            </a:r>
            <a:endParaRPr lang="ru-RU" dirty="0"/>
          </a:p>
        </p:txBody>
      </p:sp>
      <p:sp>
        <p:nvSpPr>
          <p:cNvPr id="13" name="Плюс 12"/>
          <p:cNvSpPr/>
          <p:nvPr/>
        </p:nvSpPr>
        <p:spPr>
          <a:xfrm>
            <a:off x="1952897" y="2745490"/>
            <a:ext cx="444137" cy="415472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4454433" y="2588860"/>
            <a:ext cx="1915886" cy="313259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48845" y="1846217"/>
            <a:ext cx="4441371" cy="1058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2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Виды роботов (по назначению):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5728" y="1869167"/>
            <a:ext cx="6909163" cy="4479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b="1" dirty="0" smtClean="0"/>
              <a:t>промышленные </a:t>
            </a:r>
            <a:r>
              <a:rPr lang="ru-RU" b="1" dirty="0"/>
              <a:t>роботы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b="1" dirty="0" smtClean="0"/>
              <a:t>медицинские роботы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- бытовые роботы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- боевые роботы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- роботы - учёные, космические роботы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- роботы - спасатели</a:t>
            </a:r>
          </a:p>
          <a:p>
            <a:pPr marL="0" indent="0">
              <a:buNone/>
            </a:pPr>
            <a:r>
              <a:rPr lang="ru-RU" b="1" dirty="0" smtClean="0"/>
              <a:t> - роботы – игрушки</a:t>
            </a:r>
          </a:p>
          <a:p>
            <a:pPr marL="0" indent="0">
              <a:buNone/>
            </a:pPr>
            <a:r>
              <a:rPr lang="ru-RU" b="1" dirty="0" smtClean="0"/>
              <a:t>-  другие…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86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c/cf/Application_field_automo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6" y="1095185"/>
            <a:ext cx="5000814" cy="500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9199" y="6207115"/>
            <a:ext cx="4876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Автор: KUKA </a:t>
            </a:r>
            <a:r>
              <a:rPr lang="ru-RU" dirty="0" err="1" smtClean="0"/>
              <a:t>Systems</a:t>
            </a:r>
            <a:r>
              <a:rPr lang="ru-RU" dirty="0" smtClean="0"/>
              <a:t> </a:t>
            </a:r>
            <a:r>
              <a:rPr lang="ru-RU" dirty="0" err="1" smtClean="0"/>
              <a:t>GmbH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42063" y="305032"/>
            <a:ext cx="6494417" cy="618944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Промышленные роботы</a:t>
            </a:r>
            <a:endParaRPr lang="ru-RU" u="sng" dirty="0"/>
          </a:p>
        </p:txBody>
      </p:sp>
      <p:pic>
        <p:nvPicPr>
          <p:cNvPr id="1028" name="Picture 4" descr="https://i0.wp.com/fresher.ru/images2/sovremennye-roboty/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405" y="1326489"/>
            <a:ext cx="4459968" cy="293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05303" y="46045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Роботы собирают автомобили «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/>
              </a:rPr>
              <a:t>Nissan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/>
              </a:rPr>
              <a:t>Patrol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» на заводе компании «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/>
              </a:rPr>
              <a:t>Nissan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/>
              </a:rPr>
              <a:t>Shatai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/>
              </a:rPr>
              <a:t>Kyushu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/>
              </a:rPr>
              <a:t>Co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/>
              </a:rPr>
              <a:t>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898" y="365126"/>
            <a:ext cx="5971903" cy="906326"/>
          </a:xfrm>
        </p:spPr>
        <p:txBody>
          <a:bodyPr/>
          <a:lstStyle/>
          <a:p>
            <a:pPr marL="0" indent="0"/>
            <a:r>
              <a:rPr lang="ru-RU" b="1" u="sng" dirty="0"/>
              <a:t>М</a:t>
            </a:r>
            <a:r>
              <a:rPr lang="ru-RU" b="1" u="sng" dirty="0" smtClean="0"/>
              <a:t>едицинские роботы</a:t>
            </a:r>
            <a:endParaRPr lang="ru-RU" b="1" u="sng" dirty="0"/>
          </a:p>
        </p:txBody>
      </p:sp>
      <p:pic>
        <p:nvPicPr>
          <p:cNvPr id="4098" name="Picture 2" descr="Хирургические роботы. Роботизированная хирур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2" y="1271452"/>
            <a:ext cx="5715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обот-хирург-змея The Flex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78" y="3213464"/>
            <a:ext cx="57150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16636" y="1873126"/>
            <a:ext cx="329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444444"/>
                </a:solidFill>
                <a:latin typeface="Helvetica" panose="020B0604020202020204" pitchFamily="34" charset="0"/>
              </a:rPr>
              <a:t>Р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" panose="020B0604020202020204" pitchFamily="34" charset="0"/>
              </a:rPr>
              <a:t>обот-змея </a:t>
            </a:r>
            <a:r>
              <a:rPr lang="en-US" b="1" i="0" dirty="0" smtClean="0">
                <a:solidFill>
                  <a:srgbClr val="444444"/>
                </a:solidFill>
                <a:effectLst/>
                <a:latin typeface="Helvetica" panose="020B0604020202020204" pitchFamily="34" charset="0"/>
              </a:rPr>
              <a:t>The Flex System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6579" y="4822037"/>
            <a:ext cx="2598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444444"/>
                </a:solidFill>
                <a:effectLst/>
                <a:latin typeface="Helvetica" panose="020B0604020202020204" pitchFamily="34" charset="0"/>
              </a:rPr>
              <a:t>Робот-хирург 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Helvetica" panose="020B0604020202020204" pitchFamily="34" charset="0"/>
              </a:rPr>
              <a:t>da </a:t>
            </a:r>
            <a:r>
              <a:rPr lang="en-US" b="0" i="0" dirty="0" err="1" smtClean="0">
                <a:solidFill>
                  <a:srgbClr val="444444"/>
                </a:solidFill>
                <a:effectLst/>
                <a:latin typeface="Helvetica" panose="020B0604020202020204" pitchFamily="34" charset="0"/>
              </a:rPr>
              <a:t>Vinchi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0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240" y="295457"/>
            <a:ext cx="4804954" cy="1325563"/>
          </a:xfrm>
        </p:spPr>
        <p:txBody>
          <a:bodyPr/>
          <a:lstStyle/>
          <a:p>
            <a:pPr marL="0" indent="0"/>
            <a:r>
              <a:rPr lang="ru-RU" b="1" u="sng" dirty="0"/>
              <a:t>Б</a:t>
            </a:r>
            <a:r>
              <a:rPr lang="ru-RU" b="1" u="sng" dirty="0" smtClean="0"/>
              <a:t>ытовые роботы</a:t>
            </a:r>
            <a:endParaRPr lang="ru-RU" b="1" u="sng" dirty="0" smtClean="0"/>
          </a:p>
        </p:txBody>
      </p:sp>
      <p:pic>
        <p:nvPicPr>
          <p:cNvPr id="5122" name="Picture 2" descr="https://i1.wp.com/cdn-images-1.medium.com/max/1600/1*GptFodq3mWtefTBWhgt3y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1" y="1621020"/>
            <a:ext cx="4887227" cy="34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0311" y="5621774"/>
            <a:ext cx="2541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Робот-пылесос 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iRobot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Vulk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23" y="3169148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005664" y="2210418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Hobot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168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3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7788" y="269331"/>
            <a:ext cx="4021183" cy="1010830"/>
          </a:xfrm>
        </p:spPr>
        <p:txBody>
          <a:bodyPr/>
          <a:lstStyle/>
          <a:p>
            <a:pPr marL="0" indent="0"/>
            <a:r>
              <a:rPr lang="ru-RU" b="1" u="sng" dirty="0"/>
              <a:t>Б</a:t>
            </a:r>
            <a:r>
              <a:rPr lang="ru-RU" b="1" u="sng" dirty="0" smtClean="0"/>
              <a:t>оевые роботы</a:t>
            </a:r>
            <a:endParaRPr lang="ru-RU" b="1" u="sng" dirty="0" smtClean="0"/>
          </a:p>
        </p:txBody>
      </p:sp>
      <p:pic>
        <p:nvPicPr>
          <p:cNvPr id="11266" name="Picture 2" descr="https://phototass2.cdnvideo.ru/width/1020_b9261fa1/tass/m2/uploads/i/20180119/4633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76" y="1149532"/>
            <a:ext cx="8395063" cy="539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3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356</Words>
  <Application>Microsoft Office PowerPoint</Application>
  <PresentationFormat>Широкоэкранный</PresentationFormat>
  <Paragraphs>77</Paragraphs>
  <Slides>25</Slides>
  <Notes>0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Arial</vt:lpstr>
      <vt:lpstr>Calibri</vt:lpstr>
      <vt:lpstr>Calibri Light</vt:lpstr>
      <vt:lpstr>Helvetica</vt:lpstr>
      <vt:lpstr>Linux Libertine</vt:lpstr>
      <vt:lpstr>Roboto</vt:lpstr>
      <vt:lpstr>Roboto Condensed</vt:lpstr>
      <vt:lpstr>Times New Roman</vt:lpstr>
      <vt:lpstr>Тема Office</vt:lpstr>
      <vt:lpstr>Прокач.Программисты. Август 2020.</vt:lpstr>
      <vt:lpstr>Что такое роботехника?</vt:lpstr>
      <vt:lpstr>Презентация PowerPoint</vt:lpstr>
      <vt:lpstr>Презентация PowerPoint</vt:lpstr>
      <vt:lpstr>Виды роботов (по назначению):</vt:lpstr>
      <vt:lpstr>Промышленные роботы</vt:lpstr>
      <vt:lpstr>Медицинские роботы</vt:lpstr>
      <vt:lpstr>Бытовые роботы</vt:lpstr>
      <vt:lpstr>Боевые роботы</vt:lpstr>
      <vt:lpstr>Классификация по кинематике движений</vt:lpstr>
      <vt:lpstr>Стационарные роботы</vt:lpstr>
      <vt:lpstr>Презентация PowerPoint</vt:lpstr>
      <vt:lpstr>Лёгкие роботы</vt:lpstr>
      <vt:lpstr>Робот Фёдор - FEDOR (Final Experimental Demonstration Object Research) (позывной Skybot F-850)</vt:lpstr>
      <vt:lpstr>WildCat </vt:lpstr>
      <vt:lpstr>Летающие роботы</vt:lpstr>
      <vt:lpstr>Плавающие роботы</vt:lpstr>
      <vt:lpstr>Ползающие роботы</vt:lpstr>
      <vt:lpstr>Мобильные сферические роботы и шароботы</vt:lpstr>
      <vt:lpstr>Samsung анонсировала робота-компаньона для дома Ballie</vt:lpstr>
      <vt:lpstr>Рой-роботы</vt:lpstr>
      <vt:lpstr>Колёсные и гусеничные роботы</vt:lpstr>
      <vt:lpstr>Марсоход Curiosity</vt:lpstr>
      <vt:lpstr>Кто я в своей команде?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Робофутбол.</dc:title>
  <dc:creator>Татьяна</dc:creator>
  <cp:lastModifiedBy>Татьяна</cp:lastModifiedBy>
  <cp:revision>54</cp:revision>
  <dcterms:created xsi:type="dcterms:W3CDTF">2020-08-08T17:16:13Z</dcterms:created>
  <dcterms:modified xsi:type="dcterms:W3CDTF">2020-08-09T20:19:14Z</dcterms:modified>
</cp:coreProperties>
</file>