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4" r:id="rId20"/>
    <p:sldId id="277" r:id="rId21"/>
    <p:sldId id="278" r:id="rId22"/>
    <p:sldId id="280" r:id="rId23"/>
    <p:sldId id="279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59863-4F84-4422-81D1-593DE4E9D7F0}" type="datetimeFigureOut">
              <a:rPr lang="ru-RU" smtClean="0"/>
              <a:t>11.08.2020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23B78-38DE-4B6E-ABB7-EA94D77161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9085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59863-4F84-4422-81D1-593DE4E9D7F0}" type="datetimeFigureOut">
              <a:rPr lang="ru-RU" smtClean="0"/>
              <a:t>11.08.2020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23B78-38DE-4B6E-ABB7-EA94D77161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210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59863-4F84-4422-81D1-593DE4E9D7F0}" type="datetimeFigureOut">
              <a:rPr lang="ru-RU" smtClean="0"/>
              <a:t>11.08.2020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23B78-38DE-4B6E-ABB7-EA94D77161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3297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59863-4F84-4422-81D1-593DE4E9D7F0}" type="datetimeFigureOut">
              <a:rPr lang="ru-RU" smtClean="0"/>
              <a:t>11.08.2020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23B78-38DE-4B6E-ABB7-EA94D77161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6073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59863-4F84-4422-81D1-593DE4E9D7F0}" type="datetimeFigureOut">
              <a:rPr lang="ru-RU" smtClean="0"/>
              <a:t>11.08.2020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23B78-38DE-4B6E-ABB7-EA94D77161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162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59863-4F84-4422-81D1-593DE4E9D7F0}" type="datetimeFigureOut">
              <a:rPr lang="ru-RU" smtClean="0"/>
              <a:t>11.08.2020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23B78-38DE-4B6E-ABB7-EA94D77161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5430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59863-4F84-4422-81D1-593DE4E9D7F0}" type="datetimeFigureOut">
              <a:rPr lang="ru-RU" smtClean="0"/>
              <a:t>11.08.2020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23B78-38DE-4B6E-ABB7-EA94D77161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222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59863-4F84-4422-81D1-593DE4E9D7F0}" type="datetimeFigureOut">
              <a:rPr lang="ru-RU" smtClean="0"/>
              <a:t>11.08.2020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23B78-38DE-4B6E-ABB7-EA94D77161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601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59863-4F84-4422-81D1-593DE4E9D7F0}" type="datetimeFigureOut">
              <a:rPr lang="ru-RU" smtClean="0"/>
              <a:t>11.08.2020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23B78-38DE-4B6E-ABB7-EA94D77161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615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59863-4F84-4422-81D1-593DE4E9D7F0}" type="datetimeFigureOut">
              <a:rPr lang="ru-RU" smtClean="0"/>
              <a:t>11.08.2020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23B78-38DE-4B6E-ABB7-EA94D77161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076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59863-4F84-4422-81D1-593DE4E9D7F0}" type="datetimeFigureOut">
              <a:rPr lang="ru-RU" smtClean="0"/>
              <a:t>11.08.2020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23B78-38DE-4B6E-ABB7-EA94D77161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819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D59863-4F84-4422-81D1-593DE4E9D7F0}" type="datetimeFigureOut">
              <a:rPr lang="ru-RU" smtClean="0"/>
              <a:t>11.08.2020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423B78-38DE-4B6E-ABB7-EA94D77161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1706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Стоковая векторная графика «Vector Background Featuring Abstract ...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1000"/>
                    </a14:imgEffect>
                    <a14:imgEffect>
                      <a14:colorTemperature colorTemp="6213"/>
                    </a14:imgEffect>
                    <a14:imgEffect>
                      <a14:brightnessContrast bright="-38000" contrast="-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089" t="63464" r="15115" b="10821"/>
          <a:stretch/>
        </p:blipFill>
        <p:spPr bwMode="auto">
          <a:xfrm>
            <a:off x="777523" y="220201"/>
            <a:ext cx="10833464" cy="6544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622255" y="1932260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Прокач.Программисты.</a:t>
            </a:r>
            <a:br>
              <a:rPr lang="ru-RU" smtClean="0"/>
            </a:br>
            <a:r>
              <a:rPr lang="ru-RU" smtClean="0"/>
              <a:t>Август 2020.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419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+mn-lt"/>
              </a:rPr>
              <a:t>6. </a:t>
            </a:r>
            <a:r>
              <a:rPr lang="ru-RU" dirty="0" smtClean="0">
                <a:latin typeface="+mn-lt"/>
              </a:rPr>
              <a:t>Уникальный шрифт</a:t>
            </a:r>
            <a:endParaRPr lang="ru-RU" dirty="0"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151" y="1690688"/>
            <a:ext cx="6625698" cy="4566466"/>
          </a:xfrm>
        </p:spPr>
      </p:pic>
    </p:spTree>
    <p:extLst>
      <p:ext uri="{BB962C8B-B14F-4D97-AF65-F5344CB8AC3E}">
        <p14:creationId xmlns:p14="http://schemas.microsoft.com/office/powerpoint/2010/main" val="127639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+mn-lt"/>
              </a:rPr>
              <a:t>7.</a:t>
            </a:r>
            <a:r>
              <a:rPr lang="ru-RU" dirty="0">
                <a:latin typeface="+mn-lt"/>
              </a:rPr>
              <a:t> Отсутствующие детали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228113" y="2885500"/>
            <a:ext cx="47984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«Я беру камень и отсекаю всё лишнее». – Микеланджело </a:t>
            </a:r>
            <a:r>
              <a:rPr lang="ru-RU" i="1" dirty="0" err="1"/>
              <a:t>Буонарроти</a:t>
            </a:r>
            <a:r>
              <a:rPr lang="ru-RU" i="1" dirty="0"/>
              <a:t>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06583"/>
            <a:ext cx="6198145" cy="454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29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234" y="475795"/>
            <a:ext cx="8155338" cy="4351338"/>
          </a:xfrm>
        </p:spPr>
      </p:pic>
      <p:sp>
        <p:nvSpPr>
          <p:cNvPr id="4" name="Прямоугольник 3"/>
          <p:cNvSpPr/>
          <p:nvPr/>
        </p:nvSpPr>
        <p:spPr>
          <a:xfrm>
            <a:off x="2342606" y="5100935"/>
            <a:ext cx="78290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/>
              <a:t>«Не делай ничего, что сделал бы я, и уж точно, чего я делать бы не стал. Вот где-то </a:t>
            </a:r>
            <a:r>
              <a:rPr lang="ru-RU" sz="2400" i="1" dirty="0" err="1"/>
              <a:t>посерединочке</a:t>
            </a:r>
            <a:r>
              <a:rPr lang="ru-RU" sz="2400" i="1" dirty="0"/>
              <a:t> ты можешь действовать.»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793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805160" cy="1325563"/>
          </a:xfrm>
        </p:spPr>
        <p:txBody>
          <a:bodyPr/>
          <a:lstStyle/>
          <a:p>
            <a:r>
              <a:rPr lang="ru-RU" dirty="0" smtClean="0"/>
              <a:t>Качественный логотип. Мифы </a:t>
            </a:r>
            <a:r>
              <a:rPr lang="ru-RU" dirty="0"/>
              <a:t>и </a:t>
            </a:r>
            <a:r>
              <a:rPr lang="ru-RU" dirty="0" smtClean="0"/>
              <a:t>реальность.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649" y="1901911"/>
            <a:ext cx="9752381" cy="3914286"/>
          </a:xfrm>
        </p:spPr>
      </p:pic>
    </p:spTree>
    <p:extLst>
      <p:ext uri="{BB962C8B-B14F-4D97-AF65-F5344CB8AC3E}">
        <p14:creationId xmlns:p14="http://schemas.microsoft.com/office/powerpoint/2010/main" val="77601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84535" y="658574"/>
            <a:ext cx="72239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161922"/>
                </a:solidFill>
              </a:rPr>
              <a:t>Логотип должен быть уникальным</a:t>
            </a:r>
            <a:endParaRPr lang="ru-RU" sz="36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59" y="1599202"/>
            <a:ext cx="8239964" cy="4572728"/>
          </a:xfrm>
        </p:spPr>
      </p:pic>
      <p:sp>
        <p:nvSpPr>
          <p:cNvPr id="8" name="Прямоугольник 7"/>
          <p:cNvSpPr/>
          <p:nvPr/>
        </p:nvSpPr>
        <p:spPr>
          <a:xfrm>
            <a:off x="9608500" y="3322711"/>
            <a:ext cx="19183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«нот всего семь</a:t>
            </a:r>
            <a:r>
              <a:rPr lang="ru-RU" dirty="0" smtClean="0"/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587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Термин «сходство </a:t>
            </a:r>
            <a:r>
              <a:rPr lang="ru-RU" sz="2400" dirty="0"/>
              <a:t>до степени смешения» используется только по отношению к регистрируемой и </a:t>
            </a:r>
            <a:r>
              <a:rPr lang="ru-RU" sz="2400" b="1" dirty="0"/>
              <a:t>уже зарегистрированной</a:t>
            </a:r>
            <a:r>
              <a:rPr lang="ru-RU" sz="2400" dirty="0"/>
              <a:t> торговым маркам </a:t>
            </a:r>
            <a:r>
              <a:rPr lang="ru-RU" sz="2400" b="1" dirty="0"/>
              <a:t>в одном и том же классе</a:t>
            </a:r>
            <a:r>
              <a:rPr lang="ru-RU" sz="2400" dirty="0"/>
              <a:t> товаров и услуг (близких сферах деятельности).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2" r="48608" b="49509"/>
          <a:stretch/>
        </p:blipFill>
        <p:spPr>
          <a:xfrm>
            <a:off x="217714" y="1604053"/>
            <a:ext cx="5670338" cy="20574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2" t="48037" r="46568"/>
          <a:stretch/>
        </p:blipFill>
        <p:spPr>
          <a:xfrm>
            <a:off x="6760028" y="2195730"/>
            <a:ext cx="3909060" cy="16130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93" t="51473"/>
          <a:stretch/>
        </p:blipFill>
        <p:spPr>
          <a:xfrm>
            <a:off x="3460009" y="3574819"/>
            <a:ext cx="5052060" cy="185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632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По логотипу должна быть понятна сфера деятельности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749" y="2330769"/>
            <a:ext cx="3228339" cy="285083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079" y="1780382"/>
            <a:ext cx="3951605" cy="395160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307079" y="573198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Если </a:t>
            </a:r>
            <a:r>
              <a:rPr lang="ru-RU" dirty="0"/>
              <a:t>образ в логотипе не </a:t>
            </a:r>
            <a:r>
              <a:rPr lang="ru-RU" dirty="0" smtClean="0"/>
              <a:t>говорится </a:t>
            </a:r>
            <a:r>
              <a:rPr lang="ru-RU" dirty="0"/>
              <a:t>о вашей деятельности напрямую, он точно не должен ей противоречить. </a:t>
            </a:r>
          </a:p>
        </p:txBody>
      </p:sp>
    </p:spTree>
    <p:extLst>
      <p:ext uri="{BB962C8B-B14F-4D97-AF65-F5344CB8AC3E}">
        <p14:creationId xmlns:p14="http://schemas.microsoft.com/office/powerpoint/2010/main" val="2038651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Логотип должен быть простым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27785"/>
            <a:ext cx="9626600" cy="1496695"/>
          </a:xfrm>
        </p:spPr>
        <p:txBody>
          <a:bodyPr>
            <a:normAutofit fontScale="92500"/>
          </a:bodyPr>
          <a:lstStyle/>
          <a:p>
            <a:r>
              <a:rPr lang="ru-RU" dirty="0"/>
              <a:t>легче наносить на разные поверхности </a:t>
            </a:r>
            <a:r>
              <a:rPr lang="ru-RU" dirty="0" smtClean="0"/>
              <a:t>(печатью</a:t>
            </a:r>
            <a:r>
              <a:rPr lang="ru-RU" dirty="0"/>
              <a:t>, </a:t>
            </a:r>
            <a:r>
              <a:rPr lang="ru-RU" dirty="0" smtClean="0"/>
              <a:t>выжиганием</a:t>
            </a:r>
            <a:r>
              <a:rPr lang="ru-RU" dirty="0"/>
              <a:t>, вырезанием, гравировкой и </a:t>
            </a:r>
            <a:r>
              <a:rPr lang="ru-RU" dirty="0" smtClean="0"/>
              <a:t>другими методами </a:t>
            </a:r>
            <a:r>
              <a:rPr lang="ru-RU" dirty="0"/>
              <a:t>нанесения);</a:t>
            </a:r>
          </a:p>
          <a:p>
            <a:r>
              <a:rPr lang="ru-RU" dirty="0"/>
              <a:t>проще считываются и анализируются.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25" t="13571" r="22447" b="62190"/>
          <a:stretch/>
        </p:blipFill>
        <p:spPr>
          <a:xfrm>
            <a:off x="1163320" y="2863374"/>
            <a:ext cx="4734560" cy="15357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66" t="65037" r="10839" b="8593"/>
          <a:stretch/>
        </p:blipFill>
        <p:spPr>
          <a:xfrm>
            <a:off x="1163320" y="4765040"/>
            <a:ext cx="7300817" cy="173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681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/>
              <a:t>Логотип должен хорошо смотреться на любых носителях от карандаша до </a:t>
            </a:r>
            <a:r>
              <a:rPr lang="ru-RU" b="1" dirty="0" err="1"/>
              <a:t>билборда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78375"/>
          </a:xfrm>
        </p:spPr>
        <p:txBody>
          <a:bodyPr/>
          <a:lstStyle/>
          <a:p>
            <a:r>
              <a:rPr lang="ru-RU" dirty="0"/>
              <a:t>Логотип должен хорошо смотреться на </a:t>
            </a:r>
            <a:r>
              <a:rPr lang="ru-RU" b="1" dirty="0"/>
              <a:t>своих</a:t>
            </a:r>
            <a:r>
              <a:rPr lang="ru-RU" dirty="0"/>
              <a:t> основных носителях, в </a:t>
            </a:r>
            <a:r>
              <a:rPr lang="ru-RU" b="1" dirty="0"/>
              <a:t>своих</a:t>
            </a:r>
            <a:r>
              <a:rPr lang="ru-RU" dirty="0"/>
              <a:t> основных размерах.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200" y="2732278"/>
            <a:ext cx="7263764" cy="3780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709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В логотипе должно быть минимум </a:t>
            </a:r>
            <a:r>
              <a:rPr lang="ru-RU" b="1" dirty="0" smtClean="0"/>
              <a:t>цветов, максимум три.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70" y="2552151"/>
            <a:ext cx="5969020" cy="239576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2" t="6083" r="15621" b="7861"/>
          <a:stretch/>
        </p:blipFill>
        <p:spPr>
          <a:xfrm>
            <a:off x="6990080" y="2012676"/>
            <a:ext cx="4666460" cy="17373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3" t="2526" r="18331" b="-356"/>
          <a:stretch/>
        </p:blipFill>
        <p:spPr>
          <a:xfrm>
            <a:off x="6705599" y="4303210"/>
            <a:ext cx="4839015" cy="201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152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3870" y="5320937"/>
            <a:ext cx="5257800" cy="101890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Построить  сильный бренд </a:t>
            </a:r>
            <a:r>
              <a:rPr lang="ru-RU" dirty="0"/>
              <a:t>(образ в мозгу)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770" y="1225505"/>
            <a:ext cx="5612091" cy="376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92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2415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В логотипе должен быть скрытый смысл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826135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За многими известными и не очень логотипами стоит какая-то история.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872" y="3737832"/>
            <a:ext cx="3327400" cy="10452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7" t="2262" r="7987"/>
          <a:stretch/>
        </p:blipFill>
        <p:spPr>
          <a:xfrm>
            <a:off x="6014720" y="2786809"/>
            <a:ext cx="5537200" cy="2947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618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7572" y="528048"/>
            <a:ext cx="10515600" cy="547215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"</a:t>
            </a:r>
            <a:r>
              <a:rPr lang="ru-RU" b="1" dirty="0" err="1"/>
              <a:t>Мерч</a:t>
            </a:r>
            <a:r>
              <a:rPr lang="ru-RU" dirty="0"/>
              <a:t>" - это совершенно любой вид официальной продукции с определенной символикой, выпускаемый в поддержку какого-либо основного для компании </a:t>
            </a:r>
            <a:r>
              <a:rPr lang="ru-RU" dirty="0" smtClean="0"/>
              <a:t>продукта.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286897" y="2183564"/>
            <a:ext cx="405166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ru-RU" sz="2400" b="0" i="0" u="none" strike="noStrike" dirty="0" smtClean="0">
                <a:solidFill>
                  <a:srgbClr val="333333"/>
                </a:solidFill>
                <a:effectLst/>
                <a:latin typeface="&amp;quot"/>
              </a:rPr>
              <a:t>Расширение аудитории, повышение собственной популярности и узнаваемости;</a:t>
            </a:r>
          </a:p>
          <a:p>
            <a:pPr>
              <a:buFont typeface="+mj-lt"/>
              <a:buAutoNum type="arabicPeriod"/>
            </a:pPr>
            <a:r>
              <a:rPr lang="ru-RU" sz="2400" b="0" i="0" u="none" strike="noStrike" dirty="0" smtClean="0">
                <a:solidFill>
                  <a:srgbClr val="333333"/>
                </a:solidFill>
                <a:effectLst/>
                <a:latin typeface="&amp;quot"/>
              </a:rPr>
              <a:t>Получение дополнительной прибыли.</a:t>
            </a:r>
            <a:endParaRPr lang="ru-RU" sz="2400" b="0" i="0" u="none" strike="noStrike" dirty="0">
              <a:solidFill>
                <a:srgbClr val="333333"/>
              </a:solidFill>
              <a:effectLst/>
              <a:latin typeface="&amp;quot"/>
            </a:endParaRPr>
          </a:p>
        </p:txBody>
      </p:sp>
      <p:pic>
        <p:nvPicPr>
          <p:cNvPr id="1026" name="Picture 2" descr="Аксессуары для болельщиков с российской символикой в ассортимент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84" y="4171315"/>
            <a:ext cx="2509248" cy="2509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ros-sport.ru/wp-content/uploads/2019/04/merch-0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335" y="1958285"/>
            <a:ext cx="2029097" cy="2029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Бейсболка для фаната с нашивкой Барселон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822" y="1883228"/>
            <a:ext cx="2608660" cy="2608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Шарфы для болельщиков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176" y="4378676"/>
            <a:ext cx="2418306" cy="2418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3813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Задание: придумать «</a:t>
            </a:r>
            <a:r>
              <a:rPr lang="ru-RU" dirty="0" err="1" smtClean="0"/>
              <a:t>мерч</a:t>
            </a:r>
            <a:r>
              <a:rPr lang="ru-RU" dirty="0" smtClean="0"/>
              <a:t>» для вашей компании / продукта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257209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dirty="0" smtClean="0"/>
              <a:t>Что вы будете использовать для </a:t>
            </a:r>
            <a:r>
              <a:rPr lang="ru-RU" dirty="0" err="1" smtClean="0"/>
              <a:t>мерча</a:t>
            </a:r>
            <a:r>
              <a:rPr lang="ru-RU" dirty="0" smtClean="0"/>
              <a:t> (футболки</a:t>
            </a:r>
            <a:r>
              <a:rPr lang="ru-RU" dirty="0" smtClean="0"/>
              <a:t>,</a:t>
            </a:r>
            <a:r>
              <a:rPr lang="en-US" dirty="0" smtClean="0"/>
              <a:t> </a:t>
            </a:r>
            <a:r>
              <a:rPr lang="ru-RU" dirty="0" smtClean="0"/>
              <a:t>шарфы, кружки, </a:t>
            </a:r>
            <a:r>
              <a:rPr lang="ru-RU" dirty="0" err="1" smtClean="0"/>
              <a:t>стучалки</a:t>
            </a:r>
            <a:r>
              <a:rPr lang="ru-RU" dirty="0" smtClean="0"/>
              <a:t>, а также</a:t>
            </a:r>
            <a:r>
              <a:rPr lang="ru-RU" dirty="0" smtClean="0"/>
              <a:t>  </a:t>
            </a:r>
            <a:r>
              <a:rPr lang="ru-RU" dirty="0" smtClean="0"/>
              <a:t>ручки, блокноты, </a:t>
            </a:r>
            <a:r>
              <a:rPr lang="ru-RU" dirty="0" err="1" smtClean="0"/>
              <a:t>брелки</a:t>
            </a:r>
            <a:r>
              <a:rPr lang="ru-RU" dirty="0" smtClean="0"/>
              <a:t> </a:t>
            </a:r>
            <a:r>
              <a:rPr lang="ru-RU" dirty="0" smtClean="0"/>
              <a:t>или </a:t>
            </a:r>
            <a:r>
              <a:rPr lang="ru-RU" dirty="0" smtClean="0"/>
              <a:t>предметы)</a:t>
            </a:r>
            <a:r>
              <a:rPr lang="en-GB" dirty="0" smtClean="0"/>
              <a:t> – </a:t>
            </a:r>
            <a:r>
              <a:rPr lang="ru-RU" dirty="0" smtClean="0"/>
              <a:t>выбрать фирменные цвета</a:t>
            </a:r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838200" y="3531717"/>
            <a:ext cx="1093578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2.   Что будет изображено (например: логотип (продумать логотип), слоган, название вашей фирмы, рисунок (</a:t>
            </a:r>
            <a:r>
              <a:rPr lang="ru-RU" sz="2800" dirty="0" smtClean="0"/>
              <a:t>сюжет презентации вашего робота) </a:t>
            </a:r>
            <a:r>
              <a:rPr lang="ru-RU" sz="2800" dirty="0" smtClean="0"/>
              <a:t>)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81266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8388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53" y="719634"/>
            <a:ext cx="6704028" cy="5028021"/>
          </a:xfrm>
        </p:spPr>
      </p:pic>
      <p:sp>
        <p:nvSpPr>
          <p:cNvPr id="6" name="Прямоугольник 5"/>
          <p:cNvSpPr/>
          <p:nvPr/>
        </p:nvSpPr>
        <p:spPr>
          <a:xfrm>
            <a:off x="5932934" y="2739237"/>
            <a:ext cx="57951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SegoeUIRegular"/>
              </a:rPr>
              <a:t>Н</a:t>
            </a:r>
            <a:r>
              <a:rPr lang="ru-RU" dirty="0" smtClean="0">
                <a:solidFill>
                  <a:srgbClr val="000000"/>
                </a:solidFill>
                <a:latin typeface="SegoeUIRegular"/>
              </a:rPr>
              <a:t>азвание </a:t>
            </a:r>
            <a:r>
              <a:rPr lang="ru-RU" dirty="0">
                <a:solidFill>
                  <a:srgbClr val="000000"/>
                </a:solidFill>
                <a:latin typeface="SegoeUIRegular"/>
              </a:rPr>
              <a:t>— это имя бренда, то логотип — его лицо.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5697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21" y="1596282"/>
            <a:ext cx="5915099" cy="4351338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Логотипы. Современные тренды.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241177" y="2667865"/>
            <a:ext cx="349213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Они </a:t>
            </a:r>
            <a:r>
              <a:rPr lang="ru-RU" dirty="0"/>
              <a:t>могут плавно перетекать из года в год, могут эволюционировать друг из друга, а могут стать резким противопоставлением прошлогодним трендам.</a:t>
            </a:r>
          </a:p>
        </p:txBody>
      </p:sp>
    </p:spTree>
    <p:extLst>
      <p:ext uri="{BB962C8B-B14F-4D97-AF65-F5344CB8AC3E}">
        <p14:creationId xmlns:p14="http://schemas.microsoft.com/office/powerpoint/2010/main" val="381549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1. Всё гениальное - просто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2132648"/>
            <a:ext cx="4762500" cy="3531378"/>
          </a:xfrm>
        </p:spPr>
      </p:pic>
      <p:sp>
        <p:nvSpPr>
          <p:cNvPr id="5" name="Прямоугольник 4"/>
          <p:cNvSpPr/>
          <p:nvPr/>
        </p:nvSpPr>
        <p:spPr>
          <a:xfrm>
            <a:off x="6550890" y="2946202"/>
            <a:ext cx="4340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1. Легче </a:t>
            </a:r>
            <a:r>
              <a:rPr lang="ru-RU" dirty="0"/>
              <a:t>наносить на разные поверхности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550890" y="4067294"/>
            <a:ext cx="41535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2. </a:t>
            </a:r>
            <a:r>
              <a:rPr lang="ru-RU" dirty="0"/>
              <a:t>П</a:t>
            </a:r>
            <a:r>
              <a:rPr lang="ru-RU" dirty="0" smtClean="0"/>
              <a:t>роще </a:t>
            </a:r>
            <a:r>
              <a:rPr lang="ru-RU" dirty="0"/>
              <a:t>считываются и анализируются.</a:t>
            </a:r>
          </a:p>
        </p:txBody>
      </p:sp>
    </p:spTree>
    <p:extLst>
      <p:ext uri="{BB962C8B-B14F-4D97-AF65-F5344CB8AC3E}">
        <p14:creationId xmlns:p14="http://schemas.microsoft.com/office/powerpoint/2010/main" val="55632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2. </a:t>
            </a:r>
            <a:r>
              <a:rPr lang="ru-RU" dirty="0" smtClean="0"/>
              <a:t>Логотипы</a:t>
            </a:r>
            <a:r>
              <a:rPr lang="ru-RU" dirty="0"/>
              <a:t>, в которых форма взаимодействует с фоном</a:t>
            </a:r>
          </a:p>
        </p:txBody>
      </p:sp>
      <p:pic>
        <p:nvPicPr>
          <p:cNvPr id="2050" name="Picture 2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49" y="1690687"/>
            <a:ext cx="6111851" cy="4774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Всемирный фонд дикой природы — Википед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954" y="2071709"/>
            <a:ext cx="1208313" cy="1791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блог обзор дизайн новости фирменный стиль логотип Логологика Logologik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141804"/>
            <a:ext cx="5115004" cy="2153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520" y="2070389"/>
            <a:ext cx="1862209" cy="1792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55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+mn-lt"/>
              </a:rPr>
              <a:t>3. </a:t>
            </a:r>
            <a:r>
              <a:rPr lang="ru-RU" dirty="0">
                <a:latin typeface="+mn-lt"/>
              </a:rPr>
              <a:t>Контрастные градиенты </a:t>
            </a:r>
          </a:p>
        </p:txBody>
      </p:sp>
      <p:pic>
        <p:nvPicPr>
          <p:cNvPr id="3074" name="Picture 2" descr="https://leonardo.osnova.io/6216fff1-6a3f-389a-9e57-873cdfd4385c/-/resize/1400/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810" y="1690688"/>
            <a:ext cx="557353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810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+mn-lt"/>
              </a:rPr>
              <a:t>4. </a:t>
            </a:r>
            <a:r>
              <a:rPr lang="ru-RU" dirty="0" smtClean="0">
                <a:latin typeface="+mn-lt"/>
              </a:rPr>
              <a:t>Неоновые цвета</a:t>
            </a:r>
            <a:r>
              <a:rPr lang="en-GB" dirty="0" smtClean="0">
                <a:latin typeface="+mn-lt"/>
              </a:rPr>
              <a:t> (</a:t>
            </a:r>
            <a:r>
              <a:rPr lang="ru-RU" dirty="0">
                <a:latin typeface="+mn-lt"/>
              </a:rPr>
              <a:t>Всё новое – это хорошо забытое </a:t>
            </a:r>
            <a:r>
              <a:rPr lang="ru-RU" dirty="0" smtClean="0">
                <a:latin typeface="+mn-lt"/>
              </a:rPr>
              <a:t>старое</a:t>
            </a:r>
            <a:r>
              <a:rPr lang="en-GB" dirty="0" smtClean="0">
                <a:latin typeface="+mn-lt"/>
              </a:rPr>
              <a:t>)</a:t>
            </a:r>
            <a:endParaRPr lang="ru-RU" dirty="0">
              <a:latin typeface="+mn-lt"/>
            </a:endParaRPr>
          </a:p>
        </p:txBody>
      </p:sp>
      <p:pic>
        <p:nvPicPr>
          <p:cNvPr id="4098" name="Picture 2" descr="https://leonardo.osnova.io/d5284edf-cef6-fdb8-c372-1ef2aefbec25/-/resize/1400/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233" y="1877877"/>
            <a:ext cx="557353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964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+mn-lt"/>
              </a:rPr>
              <a:t>5. </a:t>
            </a:r>
            <a:r>
              <a:rPr lang="ru-RU" dirty="0">
                <a:latin typeface="+mn-lt"/>
              </a:rPr>
              <a:t>Невнятные формы </a:t>
            </a:r>
          </a:p>
        </p:txBody>
      </p:sp>
      <p:pic>
        <p:nvPicPr>
          <p:cNvPr id="5122" name="Picture 2" descr="https://leonardo.osnova.io/b9bf2b6e-c3e4-37a9-2a4b-8aa59d48c829/-/resize/1400/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113" y="1538242"/>
            <a:ext cx="6043773" cy="4718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527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398</Words>
  <Application>Microsoft Office PowerPoint</Application>
  <PresentationFormat>Широкоэкранный</PresentationFormat>
  <Paragraphs>36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&amp;quot</vt:lpstr>
      <vt:lpstr>Arial</vt:lpstr>
      <vt:lpstr>Calibri</vt:lpstr>
      <vt:lpstr>Calibri Light</vt:lpstr>
      <vt:lpstr>SegoeUIRegular</vt:lpstr>
      <vt:lpstr>Тема Office</vt:lpstr>
      <vt:lpstr>Презентация PowerPoint</vt:lpstr>
      <vt:lpstr>Презентация PowerPoint</vt:lpstr>
      <vt:lpstr>Презентация PowerPoint</vt:lpstr>
      <vt:lpstr>Логотипы. Современные тренды.</vt:lpstr>
      <vt:lpstr>1. Всё гениальное - просто</vt:lpstr>
      <vt:lpstr>2. Логотипы, в которых форма взаимодействует с фоном</vt:lpstr>
      <vt:lpstr>3. Контрастные градиенты </vt:lpstr>
      <vt:lpstr>4. Неоновые цвета (Всё новое – это хорошо забытое старое)</vt:lpstr>
      <vt:lpstr>5. Невнятные формы </vt:lpstr>
      <vt:lpstr>6. Уникальный шрифт</vt:lpstr>
      <vt:lpstr>7. Отсутствующие детали </vt:lpstr>
      <vt:lpstr>Презентация PowerPoint</vt:lpstr>
      <vt:lpstr>Качественный логотип. Мифы и реальность.</vt:lpstr>
      <vt:lpstr>Презентация PowerPoint</vt:lpstr>
      <vt:lpstr>Термин «сходство до степени смешения» используется только по отношению к регистрируемой и уже зарегистрированной торговым маркам в одном и том же классе товаров и услуг (близких сферах деятельности).</vt:lpstr>
      <vt:lpstr>По логотипу должна быть понятна сфера деятельности</vt:lpstr>
      <vt:lpstr>Логотип должен быть простым</vt:lpstr>
      <vt:lpstr>Логотип должен хорошо смотреться на любых носителях от карандаша до билборда</vt:lpstr>
      <vt:lpstr>В логотипе должно быть минимум цветов, максимум три.</vt:lpstr>
      <vt:lpstr>  В логотипе должен быть скрытый смысл</vt:lpstr>
      <vt:lpstr>Презентация PowerPoint</vt:lpstr>
      <vt:lpstr>Задание: придумать «мерч» для вашей компании / продукта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Татьяна</cp:lastModifiedBy>
  <cp:revision>6</cp:revision>
  <dcterms:created xsi:type="dcterms:W3CDTF">2020-08-11T05:11:29Z</dcterms:created>
  <dcterms:modified xsi:type="dcterms:W3CDTF">2020-08-11T05:37:01Z</dcterms:modified>
</cp:coreProperties>
</file>