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3" r:id="rId6"/>
    <p:sldId id="256" r:id="rId7"/>
    <p:sldId id="261" r:id="rId8"/>
    <p:sldId id="263" r:id="rId9"/>
    <p:sldId id="264" r:id="rId10"/>
    <p:sldId id="265" r:id="rId11"/>
    <p:sldId id="266" r:id="rId12"/>
    <p:sldId id="276" r:id="rId13"/>
    <p:sldId id="277" r:id="rId14"/>
    <p:sldId id="278" r:id="rId15"/>
    <p:sldId id="279" r:id="rId16"/>
    <p:sldId id="280" r:id="rId17"/>
    <p:sldId id="262" r:id="rId18"/>
    <p:sldId id="269" r:id="rId19"/>
    <p:sldId id="270" r:id="rId20"/>
    <p:sldId id="281" r:id="rId21"/>
    <p:sldId id="271" r:id="rId22"/>
    <p:sldId id="273" r:id="rId23"/>
    <p:sldId id="274" r:id="rId24"/>
    <p:sldId id="282" r:id="rId25"/>
    <p:sldId id="272" r:id="rId26"/>
    <p:sldId id="267" r:id="rId27"/>
    <p:sldId id="26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8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7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7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8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3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6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3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34DF-EC54-4BCD-8848-9D16CB52FDF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B095-31D6-44F7-AAC8-413F41265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2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JzD8h4vtiuM" TargetMode="External"/><Relationship Id="rId7" Type="http://schemas.openxmlformats.org/officeDocument/2006/relationships/hyperlink" Target="https://gym.openai.com/envs/#atari" TargetMode="Externa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59nSURxYgk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токовая векторная графика «Vector Background Featuring Abstract ...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  <a14:imgEffect>
                      <a14:colorTemperature colorTemp="6213"/>
                    </a14:imgEffect>
                    <a14:imgEffect>
                      <a14:brightnessContrast bright="-38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63464" r="15115" b="10821"/>
          <a:stretch/>
        </p:blipFill>
        <p:spPr bwMode="auto">
          <a:xfrm>
            <a:off x="777523" y="237618"/>
            <a:ext cx="10833464" cy="65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2255" y="1932260"/>
            <a:ext cx="9144000" cy="2387600"/>
          </a:xfrm>
        </p:spPr>
        <p:txBody>
          <a:bodyPr/>
          <a:lstStyle/>
          <a:p>
            <a:r>
              <a:rPr lang="ru-RU" dirty="0" err="1" smtClean="0"/>
              <a:t>Прокач.Программисты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Август 2020.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5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3. Взаимодействие групп роботов и людей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1832376"/>
            <a:ext cx="10448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GraphikCy"/>
              </a:rPr>
              <a:t>Речь </a:t>
            </a:r>
            <a:r>
              <a:rPr lang="ru-RU" sz="2400" dirty="0">
                <a:solidFill>
                  <a:srgbClr val="000000"/>
                </a:solidFill>
                <a:latin typeface="GraphikCy"/>
              </a:rPr>
              <a:t>идет о системах управления беспилотным трафиком. Чтобы избежать несчастных случаев и аварий, транспортные роботы должны иметь канал взаимосвязи как с человеком, так и друг с другом</a:t>
            </a:r>
            <a:r>
              <a:rPr lang="ru-RU" sz="2400" dirty="0" smtClean="0">
                <a:solidFill>
                  <a:srgbClr val="000000"/>
                </a:solidFill>
                <a:latin typeface="GraphikCy"/>
              </a:rPr>
              <a:t>.</a:t>
            </a:r>
            <a:endParaRPr lang="ru-RU" sz="2400" dirty="0"/>
          </a:p>
        </p:txBody>
      </p:sp>
      <p:pic>
        <p:nvPicPr>
          <p:cNvPr id="2050" name="Picture 2" descr="https://www.rvc.ru/upload/medialibrary/dce/preview-lightbox-320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3" y="3264943"/>
            <a:ext cx="5216805" cy="29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48549" y="3264943"/>
            <a:ext cx="5442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Pro-Regular"/>
              </a:rPr>
              <a:t>Почему </a:t>
            </a:r>
            <a:r>
              <a:rPr lang="ru-RU" dirty="0">
                <a:solidFill>
                  <a:srgbClr val="000000"/>
                </a:solidFill>
                <a:latin typeface="DINPro-Regular"/>
              </a:rPr>
              <a:t>беспилотный транспорт еще не заполнил городские улицы всего </a:t>
            </a:r>
            <a:r>
              <a:rPr lang="ru-RU" dirty="0" smtClean="0">
                <a:solidFill>
                  <a:srgbClr val="000000"/>
                </a:solidFill>
                <a:latin typeface="DINPro-Regular"/>
              </a:rPr>
              <a:t>мира?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22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0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1) Несовершенные </a:t>
            </a:r>
            <a:r>
              <a:rPr lang="ru-RU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сенсоры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1160" y="169068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DINPro-Regular"/>
              </a:rPr>
              <a:t>Камеры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3074" name="Picture 2" descr="https://www.rvc.ru/upload/medialibrary/57f/bccd4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6" y="2295479"/>
            <a:ext cx="5032392" cy="31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клама на транспорте в Москве. Реклама на маршрутках и автобусах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72" y="3701143"/>
            <a:ext cx="4443548" cy="27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rvc.ru/upload/medialibrary/4ef/f3163a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44" y="1027906"/>
            <a:ext cx="3909496" cy="22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391" y="495752"/>
            <a:ext cx="4447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0000"/>
                </a:solidFill>
                <a:latin typeface="DINPro-Regular"/>
              </a:rPr>
              <a:t>Лидары</a:t>
            </a:r>
            <a:r>
              <a:rPr lang="ru-RU" dirty="0" smtClean="0">
                <a:solidFill>
                  <a:srgbClr val="000000"/>
                </a:solidFill>
                <a:latin typeface="DINPro-Regular"/>
              </a:rPr>
              <a:t> (</a:t>
            </a:r>
            <a:r>
              <a:rPr lang="ru-RU" dirty="0"/>
              <a:t>с помощью луча лазера создают облако точек вокруг </a:t>
            </a:r>
            <a:r>
              <a:rPr lang="ru-RU" dirty="0" smtClean="0"/>
              <a:t>автомобиля)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4098" name="Picture 2" descr="Яндекс» разрабатывает собственный лидар для робомоби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1" y="1231102"/>
            <a:ext cx="4649878" cy="28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391" y="4122449"/>
            <a:ext cx="949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err="1" smtClean="0">
                <a:solidFill>
                  <a:srgbClr val="000000"/>
                </a:solidFill>
                <a:effectLst/>
                <a:latin typeface="DINPro-Regular"/>
              </a:rPr>
              <a:t>Yandex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6984" y="442864"/>
            <a:ext cx="555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Pro-Regular"/>
              </a:rPr>
              <a:t>Радары (</a:t>
            </a:r>
            <a:r>
              <a:rPr lang="ru-RU" dirty="0"/>
              <a:t> изменение частоты, воспринимаемое наблюдателем (приёмником), вследствие движения источника излучения или движения наблюдателя (приёмника).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4100" name="Picture 4" descr="Яндекс» разработал собственные лидары для беспилотных автомобил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0" y="1602716"/>
            <a:ext cx="4424896" cy="50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rvc.ru/upload/medialibrary/7ee/a92f08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7" y="4491781"/>
            <a:ext cx="5261020" cy="2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20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dirty="0"/>
              <a:t>Искусственный интеллект</a:t>
            </a:r>
            <a:br>
              <a:rPr lang="ru-RU" dirty="0"/>
            </a:br>
            <a:endParaRPr lang="ru-RU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22" name="Picture 2" descr="http://www.nanonewsnet.ru/files/users/u3/2018/06/058e7d47d8578e720df93159157a39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35" y="1454332"/>
            <a:ext cx="96583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dirty="0" smtClean="0"/>
              <a:t>Навигация (используют GPS</a:t>
            </a:r>
            <a:r>
              <a:rPr lang="ru-RU" dirty="0"/>
              <a:t>, глобальную спутниковую систему </a:t>
            </a:r>
            <a:r>
              <a:rPr lang="ru-RU" dirty="0" smtClean="0"/>
              <a:t>навигации)</a:t>
            </a:r>
            <a:br>
              <a:rPr lang="ru-RU" dirty="0" smtClean="0"/>
            </a:br>
            <a:endParaRPr lang="ru-RU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Концепция обслуживания GPS карты города перспективы дизайн шабло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6" y="1565551"/>
            <a:ext cx="7173595" cy="51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4)</a:t>
            </a:r>
            <a:r>
              <a:rPr lang="ru-RU" dirty="0"/>
              <a:t> Взаимодействие с людьми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https://www.rvc.ru/upload/medialibrary/1a3/44d0b2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83" y="1690688"/>
            <a:ext cx="6010093" cy="45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434039"/>
            <a:ext cx="6477272" cy="43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63659" y="1434039"/>
            <a:ext cx="4101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Современные алгоритмы обработки данных и управления же требуют серьезных вычислительных мощностей, и это ведет к снижению </a:t>
            </a:r>
            <a:r>
              <a:rPr lang="ru-RU" dirty="0" err="1"/>
              <a:t>энергоэффективности</a:t>
            </a:r>
            <a:r>
              <a:rPr lang="ru-RU" dirty="0"/>
              <a:t> автомобиля. Вычислительная система </a:t>
            </a:r>
            <a:r>
              <a:rPr lang="ru-RU" dirty="0" err="1"/>
              <a:t>беспилотника</a:t>
            </a:r>
            <a:r>
              <a:rPr lang="ru-RU" dirty="0"/>
              <a:t> может потреблять около 2 киловатт </a:t>
            </a:r>
            <a:r>
              <a:rPr lang="ru-RU" dirty="0" smtClean="0"/>
              <a:t>энергии.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5</a:t>
            </a:r>
            <a:r>
              <a:rPr lang="ru-RU" dirty="0" smtClean="0"/>
              <a:t>) </a:t>
            </a:r>
            <a:r>
              <a:rPr lang="ru-RU" dirty="0" err="1" smtClean="0"/>
              <a:t>Энергоэффективность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7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4. Навигация в экстремальных </a:t>
            </a:r>
            <a:r>
              <a:rPr lang="ru-RU" dirty="0" smtClean="0"/>
              <a:t>условиях</a:t>
            </a:r>
            <a:endParaRPr lang="ru-RU" dirty="0"/>
          </a:p>
        </p:txBody>
      </p:sp>
      <p:pic>
        <p:nvPicPr>
          <p:cNvPr id="9218" name="Picture 2" descr="Робот-краб поможет ученым изучить морское дно ― Спутник / Новос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31" y="1547653"/>
            <a:ext cx="6889568" cy="45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5. Машинное </a:t>
            </a:r>
            <a:r>
              <a:rPr lang="ru-RU" dirty="0" smtClean="0"/>
              <a:t>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3137"/>
            <a:ext cx="1080516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6. Человеко-машинное </a:t>
            </a:r>
            <a:r>
              <a:rPr lang="ru-RU" dirty="0" smtClean="0"/>
              <a:t>взаимодействие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</a:t>
            </a:r>
            <a:r>
              <a:rPr lang="ru-RU" dirty="0"/>
              <a:t>наилучший результат покажет не замена людей роботами, а их </a:t>
            </a:r>
            <a:r>
              <a:rPr lang="ru-RU" dirty="0" smtClean="0"/>
              <a:t>сотрудничество</a:t>
            </a:r>
            <a:r>
              <a:rPr lang="en-GB" dirty="0" smtClean="0"/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60616"/>
            <a:ext cx="4500154" cy="1236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+mj-lt"/>
              </a:rPr>
              <a:t>Р</a:t>
            </a:r>
            <a:r>
              <a:rPr lang="ru-RU" dirty="0" smtClean="0">
                <a:latin typeface="+mj-lt"/>
              </a:rPr>
              <a:t>обот </a:t>
            </a:r>
            <a:r>
              <a:rPr lang="ru-RU" dirty="0">
                <a:latin typeface="+mj-lt"/>
              </a:rPr>
              <a:t>как инструмент, повторяющий возможности </a:t>
            </a:r>
            <a:r>
              <a:rPr lang="ru-RU" dirty="0" smtClean="0">
                <a:latin typeface="+mj-lt"/>
              </a:rPr>
              <a:t>человека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+mj-lt"/>
              </a:rPr>
              <a:t>Робот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как инструмент, расширяющий возможности человека</a:t>
            </a: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10242" name="Picture 2" descr="Картинки по запросу экзоскелет ч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13" y="2185852"/>
            <a:ext cx="4528456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7" t="32688" r="38560" b="35528"/>
          <a:stretch/>
        </p:blipFill>
        <p:spPr>
          <a:xfrm>
            <a:off x="249609" y="165107"/>
            <a:ext cx="11727018" cy="6481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7" t="32688" r="38560" b="35528"/>
          <a:stretch/>
        </p:blipFill>
        <p:spPr>
          <a:xfrm>
            <a:off x="249609" y="223927"/>
            <a:ext cx="11727018" cy="64816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06" y="122893"/>
            <a:ext cx="7487194" cy="740875"/>
          </a:xfrm>
        </p:spPr>
        <p:txBody>
          <a:bodyPr/>
          <a:lstStyle/>
          <a:p>
            <a:pPr algn="ctr"/>
            <a:r>
              <a:rPr lang="ru-RU" dirty="0" smtClean="0"/>
              <a:t>Стратегический план.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735" y="5579853"/>
            <a:ext cx="7050001" cy="70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/>
              <a:t>5 </a:t>
            </a:r>
            <a:r>
              <a:rPr lang="ru-RU" u="sng" dirty="0"/>
              <a:t>этап: </a:t>
            </a:r>
            <a:r>
              <a:rPr lang="ru-RU" dirty="0" smtClean="0"/>
              <a:t>«Финальная игра!!!!!». Спонсорство.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7" y="839848"/>
            <a:ext cx="2229708" cy="1487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81" y="690183"/>
            <a:ext cx="1858064" cy="1510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42" y="2929398"/>
            <a:ext cx="2229708" cy="1476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86" y="3833784"/>
            <a:ext cx="1746069" cy="1746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36" y="4676906"/>
            <a:ext cx="1824446" cy="1824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932621" y="2087166"/>
            <a:ext cx="8048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/>
              <a:t>2</a:t>
            </a:r>
            <a:r>
              <a:rPr lang="ru-RU" sz="2800" u="sng" dirty="0" smtClean="0"/>
              <a:t> </a:t>
            </a:r>
            <a:r>
              <a:rPr lang="ru-RU" sz="2800" u="sng" dirty="0"/>
              <a:t>этап: </a:t>
            </a:r>
            <a:r>
              <a:rPr lang="ru-RU" sz="2800" dirty="0"/>
              <a:t>«Придумай!». Формирование бизнес-идеи.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44735" y="892853"/>
            <a:ext cx="6479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/>
              <a:t>1</a:t>
            </a:r>
            <a:r>
              <a:rPr lang="ru-RU" sz="2800" u="sng" dirty="0" smtClean="0"/>
              <a:t> </a:t>
            </a:r>
            <a:r>
              <a:rPr lang="ru-RU" sz="2800" u="sng" dirty="0"/>
              <a:t>этап: </a:t>
            </a:r>
            <a:r>
              <a:rPr lang="ru-RU" sz="2800" dirty="0"/>
              <a:t>«Организуй!!». Создание фирмы.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32621" y="3144334"/>
            <a:ext cx="7476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/>
              <a:t>3 этап: </a:t>
            </a:r>
            <a:r>
              <a:rPr lang="ru-RU" sz="2800" dirty="0"/>
              <a:t>«Планируй!!!». Создание бизнес-плана.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2621" y="413930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u="sng" dirty="0"/>
              <a:t>4 этап: </a:t>
            </a:r>
            <a:r>
              <a:rPr lang="ru-RU" sz="2800" dirty="0"/>
              <a:t>«Создай!!!!». Организация </a:t>
            </a:r>
          </a:p>
          <a:p>
            <a:r>
              <a:rPr lang="ru-RU" sz="2800" dirty="0"/>
              <a:t>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31080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55320" y="2142308"/>
            <a:ext cx="4500154" cy="539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обот-</a:t>
            </a:r>
            <a:r>
              <a:rPr lang="ru-RU" dirty="0" err="1" smtClean="0"/>
              <a:t>аватар</a:t>
            </a:r>
            <a:r>
              <a:rPr lang="ru-RU" dirty="0"/>
              <a:t>, то есть машина, дистанционно управляемая </a:t>
            </a:r>
            <a:r>
              <a:rPr lang="ru-RU" dirty="0" smtClean="0"/>
              <a:t>человеком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Toyota представила гуманоидного робота с экзоскелетным управлени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53" y="1777501"/>
            <a:ext cx="6338661" cy="3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7. Манипуляционная </a:t>
            </a:r>
            <a:r>
              <a:rPr lang="ru-RU" dirty="0" smtClean="0"/>
              <a:t>робототехника (совершенствование </a:t>
            </a:r>
            <a:r>
              <a:rPr lang="ru-RU" dirty="0"/>
              <a:t>обратной связи </a:t>
            </a:r>
            <a:r>
              <a:rPr lang="ru-RU" dirty="0" smtClean="0"/>
              <a:t>сенсоров)</a:t>
            </a:r>
            <a:endParaRPr lang="ru-RU" dirty="0"/>
          </a:p>
        </p:txBody>
      </p:sp>
      <p:pic>
        <p:nvPicPr>
          <p:cNvPr id="4" name="unnam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113" y="1825625"/>
            <a:ext cx="6073775" cy="4351338"/>
          </a:xfrm>
        </p:spPr>
      </p:pic>
    </p:spTree>
    <p:extLst>
      <p:ext uri="{BB962C8B-B14F-4D97-AF65-F5344CB8AC3E}">
        <p14:creationId xmlns:p14="http://schemas.microsoft.com/office/powerpoint/2010/main" val="5234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8. </a:t>
            </a:r>
            <a:r>
              <a:rPr lang="ru-RU" dirty="0" err="1" smtClean="0"/>
              <a:t>Сенсорика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3408"/>
            <a:ext cx="11162211" cy="156200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Робот - </a:t>
            </a:r>
            <a:r>
              <a:rPr lang="ru-RU" dirty="0"/>
              <a:t>это машина, которая умеет воспринимать окружающий мир с помощью сенсоров, обрабатывать полученные таким образом сигналы и соответствующим образом реагировать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5988" y="5735824"/>
            <a:ext cx="10014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Удешевление, упрощение и совершенствование возможностей </a:t>
            </a:r>
            <a:r>
              <a:rPr lang="ru-RU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сенсорики</a:t>
            </a: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72091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9. </a:t>
            </a:r>
            <a:r>
              <a:rPr lang="ru-RU" dirty="0" err="1" smtClean="0"/>
              <a:t>Робосимуляторы</a:t>
            </a:r>
            <a:endParaRPr lang="ru-RU" dirty="0"/>
          </a:p>
        </p:txBody>
      </p:sp>
      <p:pic>
        <p:nvPicPr>
          <p:cNvPr id="4" name="without_vlimi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85" y="1625328"/>
            <a:ext cx="4351338" cy="4351338"/>
          </a:xfrm>
        </p:spPr>
      </p:pic>
      <p:pic>
        <p:nvPicPr>
          <p:cNvPr id="5" name="JzD8h4vtiuM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5573486" y="1625328"/>
            <a:ext cx="6322261" cy="3556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25852" y="5792000"/>
            <a:ext cx="360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https://gym.openai.com/envs/#atari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8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59nSURxYg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6137" y="426085"/>
            <a:ext cx="9779725" cy="61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10. Новый </a:t>
            </a:r>
            <a:r>
              <a:rPr lang="ru-RU" dirty="0" smtClean="0"/>
              <a:t>привод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682444"/>
          </a:xfrm>
        </p:spPr>
        <p:txBody>
          <a:bodyPr/>
          <a:lstStyle/>
          <a:p>
            <a:r>
              <a:rPr lang="ru-RU" dirty="0"/>
              <a:t>новые двигатели и </a:t>
            </a:r>
            <a:r>
              <a:rPr lang="ru-RU" dirty="0" smtClean="0"/>
              <a:t>редукторы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6931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11. Проектирование и производство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12223" y="4186373"/>
            <a:ext cx="10515600" cy="682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Системы виртуального </a:t>
            </a:r>
            <a:r>
              <a:rPr lang="ru-RU" dirty="0" err="1" smtClean="0"/>
              <a:t>прототипирования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7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599216" y="3040857"/>
            <a:ext cx="3074126" cy="128886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Ваш робот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55473" y="731519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Пользователь и потребность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50925" y="1923494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История и современность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45138" y="3605349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Конструкция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10102" y="4998721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Материалы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00846" y="5319713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Технология изготовления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9093" y="3927566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Экологическое обоснование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0735" y="2172790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Экономическое обоснование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14" name="Скругленная соединительная линия 13"/>
          <p:cNvCxnSpPr>
            <a:endCxn id="7" idx="0"/>
          </p:cNvCxnSpPr>
          <p:nvPr/>
        </p:nvCxnSpPr>
        <p:spPr>
          <a:xfrm>
            <a:off x="7750627" y="923108"/>
            <a:ext cx="1497875" cy="1000386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7" idx="3"/>
          </p:cNvCxnSpPr>
          <p:nvPr/>
        </p:nvCxnSpPr>
        <p:spPr>
          <a:xfrm flipH="1">
            <a:off x="9988731" y="2411174"/>
            <a:ext cx="557348" cy="1194175"/>
          </a:xfrm>
          <a:prstGeom prst="curvedConnector4">
            <a:avLst>
              <a:gd name="adj1" fmla="val -41016"/>
              <a:gd name="adj2" fmla="val 7041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8" idx="2"/>
            <a:endCxn id="9" idx="0"/>
          </p:cNvCxnSpPr>
          <p:nvPr/>
        </p:nvCxnSpPr>
        <p:spPr>
          <a:xfrm rot="5400000">
            <a:off x="8716191" y="3972197"/>
            <a:ext cx="418012" cy="1635036"/>
          </a:xfrm>
          <a:prstGeom prst="curvedConnector3">
            <a:avLst>
              <a:gd name="adj1" fmla="val 291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9" idx="1"/>
          </p:cNvCxnSpPr>
          <p:nvPr/>
        </p:nvCxnSpPr>
        <p:spPr>
          <a:xfrm rot="10800000" flipV="1">
            <a:off x="6096000" y="5486401"/>
            <a:ext cx="714102" cy="487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stCxn id="10" idx="1"/>
            <a:endCxn id="11" idx="2"/>
          </p:cNvCxnSpPr>
          <p:nvPr/>
        </p:nvCxnSpPr>
        <p:spPr>
          <a:xfrm rot="10800000">
            <a:off x="2736670" y="4902927"/>
            <a:ext cx="764176" cy="904467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11" idx="1"/>
            <a:endCxn id="12" idx="2"/>
          </p:cNvCxnSpPr>
          <p:nvPr/>
        </p:nvCxnSpPr>
        <p:spPr>
          <a:xfrm rot="10800000" flipH="1">
            <a:off x="1439092" y="3148150"/>
            <a:ext cx="1379219" cy="1267096"/>
          </a:xfrm>
          <a:prstGeom prst="curvedConnector4">
            <a:avLst>
              <a:gd name="adj1" fmla="val -16575"/>
              <a:gd name="adj2" fmla="val 6924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31124" y="435428"/>
            <a:ext cx="2595154" cy="97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Эстетическое обоснование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13" name="Скругленная соединительная линия 12"/>
          <p:cNvCxnSpPr>
            <a:stCxn id="12" idx="0"/>
            <a:endCxn id="18" idx="2"/>
          </p:cNvCxnSpPr>
          <p:nvPr/>
        </p:nvCxnSpPr>
        <p:spPr>
          <a:xfrm rot="16200000" flipV="1">
            <a:off x="2092506" y="1446983"/>
            <a:ext cx="762002" cy="68961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1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Смета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Просчитать стоимость одной единицы готового изделия по смете.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 startAt="2"/>
            </a:pPr>
            <a:r>
              <a:rPr lang="ru-RU" dirty="0" smtClean="0"/>
              <a:t>Провести экономическую оптимизацию (по смете). Интернет в помощь. </a:t>
            </a:r>
          </a:p>
          <a:p>
            <a:pPr marL="514350" indent="-514350">
              <a:buAutoNum type="arabicPeriod" startAt="2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220166"/>
              </p:ext>
            </p:extLst>
          </p:nvPr>
        </p:nvGraphicFramePr>
        <p:xfrm>
          <a:off x="801189" y="4682066"/>
          <a:ext cx="10552612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469">
                  <a:extLst>
                    <a:ext uri="{9D8B030D-6E8A-4147-A177-3AD203B41FA5}">
                      <a16:colId xmlns:a16="http://schemas.microsoft.com/office/drawing/2014/main" val="3524648691"/>
                    </a:ext>
                  </a:extLst>
                </a:gridCol>
                <a:gridCol w="1771354">
                  <a:extLst>
                    <a:ext uri="{9D8B030D-6E8A-4147-A177-3AD203B41FA5}">
                      <a16:colId xmlns:a16="http://schemas.microsoft.com/office/drawing/2014/main" val="1345804510"/>
                    </a:ext>
                  </a:extLst>
                </a:gridCol>
                <a:gridCol w="956680">
                  <a:extLst>
                    <a:ext uri="{9D8B030D-6E8A-4147-A177-3AD203B41FA5}">
                      <a16:colId xmlns:a16="http://schemas.microsoft.com/office/drawing/2014/main" val="2566107808"/>
                    </a:ext>
                  </a:extLst>
                </a:gridCol>
                <a:gridCol w="1824108">
                  <a:extLst>
                    <a:ext uri="{9D8B030D-6E8A-4147-A177-3AD203B41FA5}">
                      <a16:colId xmlns:a16="http://schemas.microsoft.com/office/drawing/2014/main" val="3509132123"/>
                    </a:ext>
                  </a:extLst>
                </a:gridCol>
                <a:gridCol w="1853132">
                  <a:extLst>
                    <a:ext uri="{9D8B030D-6E8A-4147-A177-3AD203B41FA5}">
                      <a16:colId xmlns:a16="http://schemas.microsoft.com/office/drawing/2014/main" val="1938676545"/>
                    </a:ext>
                  </a:extLst>
                </a:gridCol>
                <a:gridCol w="1479865">
                  <a:extLst>
                    <a:ext uri="{9D8B030D-6E8A-4147-A177-3AD203B41FA5}">
                      <a16:colId xmlns:a16="http://schemas.microsoft.com/office/drawing/2014/main" val="2788200622"/>
                    </a:ext>
                  </a:extLst>
                </a:gridCol>
                <a:gridCol w="1620004">
                  <a:extLst>
                    <a:ext uri="{9D8B030D-6E8A-4147-A177-3AD203B41FA5}">
                      <a16:colId xmlns:a16="http://schemas.microsoft.com/office/drawing/2014/main" val="1352862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Номер</a:t>
                      </a:r>
                      <a:r>
                        <a:rPr lang="ru-RU" baseline="0" dirty="0" smtClean="0"/>
                        <a:t> позиции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Цена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baseline="0" dirty="0" smtClean="0"/>
                        <a:t>(с учётом количества)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Оптимум</a:t>
                      </a:r>
                      <a:r>
                        <a:rPr lang="ru-RU" baseline="0" dirty="0" smtClean="0"/>
                        <a:t> цена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Сэкономленная сумма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82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03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6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Расчёт себестоимости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Красота </a:t>
            </a:r>
            <a:r>
              <a:rPr lang="en-GB" dirty="0" smtClean="0"/>
              <a:t>V</a:t>
            </a:r>
            <a:r>
              <a:rPr lang="en-US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рактичность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02659" y="2982050"/>
            <a:ext cx="10471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Каждой команде расписать свои затраты (реальные) – сколько было потрачено материалов. И рассчитать стоимость потраченных материалов. </a:t>
            </a:r>
            <a:r>
              <a:rPr lang="en-GB" sz="2800" dirty="0" smtClean="0"/>
              <a:t>(</a:t>
            </a:r>
            <a:r>
              <a:rPr lang="ru-RU" sz="2800" dirty="0" smtClean="0"/>
              <a:t>таблицу занести в презентацию)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62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Тренды развития робототехники на ближайшие годы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69665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l"/>
            <a:r>
              <a:rPr lang="ru-RU" sz="11200" dirty="0" smtClean="0"/>
              <a:t>- достижений </a:t>
            </a:r>
            <a:r>
              <a:rPr lang="ru-RU" sz="11200" dirty="0"/>
              <a:t>компьютерной техники</a:t>
            </a:r>
            <a:r>
              <a:rPr lang="ru-RU" sz="11200" dirty="0" smtClean="0"/>
              <a:t/>
            </a:r>
            <a:br>
              <a:rPr lang="ru-RU" sz="11200" dirty="0" smtClean="0"/>
            </a:br>
            <a:r>
              <a:rPr lang="ru-RU" sz="11200" dirty="0" smtClean="0"/>
              <a:t/>
            </a:r>
            <a:br>
              <a:rPr lang="ru-RU" sz="11200" dirty="0" smtClean="0"/>
            </a:br>
            <a:endParaRPr lang="ru-RU" sz="1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4585454"/>
            <a:ext cx="391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- наук о материалах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27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8903"/>
            <a:ext cx="10515600" cy="671785"/>
          </a:xfrm>
        </p:spPr>
        <p:txBody>
          <a:bodyPr>
            <a:normAutofit fontScale="90000"/>
          </a:bodyPr>
          <a:lstStyle/>
          <a:p>
            <a:r>
              <a:rPr lang="ru-RU" dirty="0"/>
              <a:t>1. Новые материалы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Два перспективных материала: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- нитрид </a:t>
            </a:r>
            <a:r>
              <a:rPr lang="ru-RU" dirty="0"/>
              <a:t>галлия (</a:t>
            </a:r>
            <a:r>
              <a:rPr lang="ru-RU" dirty="0" err="1"/>
              <a:t>GaN</a:t>
            </a:r>
            <a:r>
              <a:rPr lang="ru-RU" dirty="0"/>
              <a:t>), который может успешно заменять кремний для производства транзисторов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 err="1"/>
              <a:t>графен</a:t>
            </a:r>
            <a:r>
              <a:rPr lang="ru-RU" dirty="0"/>
              <a:t>, супертонкий и суперпрочный материал, из которого можно производить исполнительные приводы роботов, новые аккумуляторы и много чего еще.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6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3406"/>
            <a:ext cx="10515600" cy="567282"/>
          </a:xfrm>
        </p:spPr>
        <p:txBody>
          <a:bodyPr>
            <a:normAutofit fontScale="90000"/>
          </a:bodyPr>
          <a:lstStyle/>
          <a:p>
            <a:r>
              <a:rPr lang="ru-RU" dirty="0"/>
              <a:t>2. Новые источники энергии, технологии ее сбора и хранения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7191103" cy="1744890"/>
          </a:xfrm>
        </p:spPr>
        <p:txBody>
          <a:bodyPr>
            <a:normAutofit/>
          </a:bodyPr>
          <a:lstStyle/>
          <a:p>
            <a:r>
              <a:rPr lang="ru-RU" dirty="0" smtClean="0"/>
              <a:t>  совершенствование </a:t>
            </a:r>
            <a:r>
              <a:rPr lang="ru-RU" dirty="0"/>
              <a:t>нынешних литиевых аккумуляторов, создание новых элементов питания </a:t>
            </a:r>
            <a:r>
              <a:rPr lang="ru-RU" dirty="0" smtClean="0"/>
              <a:t>на </a:t>
            </a:r>
            <a:r>
              <a:rPr lang="ru-RU" dirty="0"/>
              <a:t>основе водорода и прочее.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026" name="Picture 2" descr="Набор для аккум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06" y="1407047"/>
            <a:ext cx="4362994" cy="19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198" y="4641669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альтернативные, возобновляемые источники энергии.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199" y="3288940"/>
            <a:ext cx="7191103" cy="1352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технология </a:t>
            </a:r>
            <a:r>
              <a:rPr lang="ru-RU" dirty="0"/>
              <a:t>дистанционной подзарядки робота, например, от встроенных в пол или стены источников энергии.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1028" name="Picture 4" descr="ZTE – крупнейший инвестор беспроводных зарядных систем для электромобилей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26" y="3854998"/>
            <a:ext cx="2948855" cy="17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015"/>
          </a:xfrm>
        </p:spPr>
        <p:txBody>
          <a:bodyPr/>
          <a:lstStyle/>
          <a:p>
            <a:r>
              <a:rPr lang="ru-RU" b="1" dirty="0" smtClean="0"/>
              <a:t>Альтернативные источники </a:t>
            </a:r>
            <a:r>
              <a:rPr lang="ru-RU" b="1" dirty="0"/>
              <a:t>энергии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381" y="1441600"/>
            <a:ext cx="2755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В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етроэнергетика</a:t>
            </a:r>
            <a:endParaRPr lang="ru-RU" sz="2800" dirty="0"/>
          </a:p>
        </p:txBody>
      </p:sp>
      <p:sp>
        <p:nvSpPr>
          <p:cNvPr id="6" name="AutoShape 6" descr="развитие ветроэнергети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 Что такое ветроэнергетика ( краткое введение )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26803"/>
            <a:ext cx="3411417" cy="19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2512" y="1441600"/>
            <a:ext cx="2766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Г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идроэнергетика</a:t>
            </a:r>
            <a:endParaRPr lang="ru-RU" sz="2800" dirty="0"/>
          </a:p>
        </p:txBody>
      </p:sp>
      <p:sp>
        <p:nvSpPr>
          <p:cNvPr id="9" name="AutoShape 12" descr="https://www.vostockcapital.com/wp-content/uploads/2016/11/Hydro-810x44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33" y="2126803"/>
            <a:ext cx="3493312" cy="19001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809249" y="1429078"/>
            <a:ext cx="2721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</a:t>
            </a:r>
            <a:r>
              <a:rPr lang="ru-RU" sz="2800" b="0" i="0" dirty="0" smtClean="0">
                <a:effectLst/>
              </a:rPr>
              <a:t>елиоэнергетика</a:t>
            </a:r>
            <a:endParaRPr lang="ru-RU" sz="2800" dirty="0"/>
          </a:p>
        </p:txBody>
      </p:sp>
      <p:sp>
        <p:nvSpPr>
          <p:cNvPr id="15" name="AutoShape 18" descr="https://studfile.net/html/2706/1878/html_v7aDQZvB4P.EPG3/img-9uuqj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studfile.net/html/2706/1878/html_v7aDQZvB4P.EPG3/img-9uuqj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r="198"/>
          <a:stretch/>
        </p:blipFill>
        <p:spPr bwMode="auto">
          <a:xfrm>
            <a:off x="8572948" y="1964820"/>
            <a:ext cx="3194051" cy="21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волновые электростанц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8" y="4274384"/>
            <a:ext cx="3679521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651553" y="4274384"/>
            <a:ext cx="200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Волновая энергетика</a:t>
            </a:r>
            <a:endParaRPr lang="ru-RU" sz="2800" dirty="0"/>
          </a:p>
        </p:txBody>
      </p:sp>
      <p:pic>
        <p:nvPicPr>
          <p:cNvPr id="1048" name="Picture 24" descr="Геотермальная энергетика как неисчерпаемый ресурс. Часть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00" y="4334391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814060" y="5499932"/>
            <a:ext cx="2535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Геотермальная энергетика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21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</TotalTime>
  <Words>446</Words>
  <Application>Microsoft Office PowerPoint</Application>
  <PresentationFormat>Широкоэкранный</PresentationFormat>
  <Paragraphs>81</Paragraphs>
  <Slides>27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DINPro-Regular</vt:lpstr>
      <vt:lpstr>GraphikCy</vt:lpstr>
      <vt:lpstr>Тема Office</vt:lpstr>
      <vt:lpstr>Прокач.Программисты. Август 2020.</vt:lpstr>
      <vt:lpstr>Стратегический план.</vt:lpstr>
      <vt:lpstr>Презентация PowerPoint</vt:lpstr>
      <vt:lpstr>Смета</vt:lpstr>
      <vt:lpstr>Расчёт себестоимости</vt:lpstr>
      <vt:lpstr>Тренды развития робототехники на ближайшие годы</vt:lpstr>
      <vt:lpstr>1. Новые материалы  </vt:lpstr>
      <vt:lpstr>2. Новые источники энергии, технологии ее сбора и хранения  </vt:lpstr>
      <vt:lpstr>Альтернативные источники энергии</vt:lpstr>
      <vt:lpstr>3. Взаимодействие групп роботов и людей</vt:lpstr>
      <vt:lpstr>1) Несовершенные сенсоры</vt:lpstr>
      <vt:lpstr>Презентация PowerPoint</vt:lpstr>
      <vt:lpstr>2) Искусственный интеллект </vt:lpstr>
      <vt:lpstr>3) Навигация (используют GPS, глобальную спутниковую систему навигации) </vt:lpstr>
      <vt:lpstr>4) Взаимодействие с людьми </vt:lpstr>
      <vt:lpstr>5) Энергоэффективность </vt:lpstr>
      <vt:lpstr>4. Навигация в экстремальных условиях</vt:lpstr>
      <vt:lpstr>5. Машинное обучение</vt:lpstr>
      <vt:lpstr>6. Человеко-машинное взаимодействие (наилучший результат покажет не замена людей роботами, а их сотрудничество) </vt:lpstr>
      <vt:lpstr>Презентация PowerPoint</vt:lpstr>
      <vt:lpstr>7. Манипуляционная робототехника (совершенствование обратной связи сенсоров)</vt:lpstr>
      <vt:lpstr>8. Сенсорика</vt:lpstr>
      <vt:lpstr>9. Робосимуляторы</vt:lpstr>
      <vt:lpstr>Презентация PowerPoint</vt:lpstr>
      <vt:lpstr>10. Новый привод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Прокач.Программисты. Август 2020.</dc:title>
  <dc:creator>Татьяна</dc:creator>
  <cp:lastModifiedBy>Татьяна</cp:lastModifiedBy>
  <cp:revision>63</cp:revision>
  <dcterms:created xsi:type="dcterms:W3CDTF">2020-08-14T10:27:28Z</dcterms:created>
  <dcterms:modified xsi:type="dcterms:W3CDTF">2020-08-18T18:37:23Z</dcterms:modified>
</cp:coreProperties>
</file>