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1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6" r:id="rId19"/>
    <p:sldId id="269" r:id="rId20"/>
    <p:sldId id="278" r:id="rId21"/>
    <p:sldId id="280" r:id="rId22"/>
    <p:sldId id="281" r:id="rId23"/>
    <p:sldId id="282" r:id="rId24"/>
    <p:sldId id="284" r:id="rId25"/>
    <p:sldId id="285" r:id="rId26"/>
    <p:sldId id="286" r:id="rId27"/>
    <p:sldId id="287" r:id="rId28"/>
    <p:sldId id="288" r:id="rId29"/>
    <p:sldId id="317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1" r:id="rId52"/>
    <p:sldId id="312" r:id="rId53"/>
    <p:sldId id="274" r:id="rId54"/>
    <p:sldId id="313" r:id="rId55"/>
    <p:sldId id="314" r:id="rId56"/>
    <p:sldId id="275" r:id="rId57"/>
    <p:sldId id="315" r:id="rId58"/>
    <p:sldId id="256" r:id="rId59"/>
    <p:sldId id="283" r:id="rId60"/>
    <p:sldId id="279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41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50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15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918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8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47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21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5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8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547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36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CD56B-99BA-46B9-B0DA-49CB19D630E9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9B71-7A3E-4E86-8D64-52A5FE5173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8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Yq67CjDqvw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1eYniJ0Rnk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xo1Ldx3L5Q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aF43Ze1oeI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JzD8h4vtiuM" TargetMode="External"/><Relationship Id="rId7" Type="http://schemas.openxmlformats.org/officeDocument/2006/relationships/hyperlink" Target="https://gym.openai.com/envs/#atari" TargetMode="External"/><Relationship Id="rId2" Type="http://schemas.openxmlformats.org/officeDocument/2006/relationships/video" Target="../media/media7.gif"/><Relationship Id="rId1" Type="http://schemas.microsoft.com/office/2007/relationships/media" Target="../media/media7.gif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lOIHko8ySg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6JydEChCYE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59nSURxYgk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Стоковая векторная графика «Vector Background Featuring Abstract ...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1000"/>
                    </a14:imgEffect>
                    <a14:imgEffect>
                      <a14:colorTemperature colorTemp="6213"/>
                    </a14:imgEffect>
                    <a14:imgEffect>
                      <a14:brightnessContrast bright="-38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89" t="63464" r="15115" b="10821"/>
          <a:stretch/>
        </p:blipFill>
        <p:spPr bwMode="auto">
          <a:xfrm>
            <a:off x="777523" y="237618"/>
            <a:ext cx="10833464" cy="65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2255" y="1932260"/>
            <a:ext cx="9144000" cy="2387600"/>
          </a:xfrm>
        </p:spPr>
        <p:txBody>
          <a:bodyPr/>
          <a:lstStyle/>
          <a:p>
            <a:r>
              <a:rPr lang="ru-RU" dirty="0" err="1" smtClean="0"/>
              <a:t>Прокач.Программисты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Август 2020.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0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ru-RU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ru-RU" dirty="0" smtClean="0"/>
              <a:t>Навигация (используют GPS</a:t>
            </a:r>
            <a:r>
              <a:rPr lang="ru-RU" dirty="0"/>
              <a:t>, глобальную спутниковую систему </a:t>
            </a:r>
            <a:r>
              <a:rPr lang="ru-RU" dirty="0" smtClean="0"/>
              <a:t>навигации)</a:t>
            </a:r>
            <a:br>
              <a:rPr lang="ru-RU" dirty="0" smtClean="0"/>
            </a:br>
            <a:endParaRPr lang="ru-RU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6" name="Picture 2" descr="Концепция обслуживания GPS карты города перспективы дизайн шабло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06" y="1565551"/>
            <a:ext cx="7173595" cy="511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3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4)</a:t>
            </a:r>
            <a:r>
              <a:rPr lang="ru-RU" dirty="0"/>
              <a:t> Взаимодействие с людьми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https://www.rvc.ru/upload/medialibrary/1a3/44d0b2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83" y="1690688"/>
            <a:ext cx="6010093" cy="45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80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1434039"/>
            <a:ext cx="6477272" cy="431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63659" y="1434039"/>
            <a:ext cx="41019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Современные алгоритмы обработки данных и управления же требуют серьезных вычислительных мощностей, и это ведет к снижению </a:t>
            </a:r>
            <a:r>
              <a:rPr lang="ru-RU" dirty="0" err="1"/>
              <a:t>энергоэффективности</a:t>
            </a:r>
            <a:r>
              <a:rPr lang="ru-RU" dirty="0"/>
              <a:t> автомобиля. Вычислительная система </a:t>
            </a:r>
            <a:r>
              <a:rPr lang="ru-RU" dirty="0" err="1"/>
              <a:t>беспилотника</a:t>
            </a:r>
            <a:r>
              <a:rPr lang="ru-RU" dirty="0"/>
              <a:t> может потреблять около 2 киловатт </a:t>
            </a:r>
            <a:r>
              <a:rPr lang="ru-RU" dirty="0" smtClean="0"/>
              <a:t>энергии.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5</a:t>
            </a:r>
            <a:r>
              <a:rPr lang="ru-RU" dirty="0" smtClean="0"/>
              <a:t>) </a:t>
            </a:r>
            <a:r>
              <a:rPr lang="ru-RU" dirty="0" err="1" smtClean="0"/>
              <a:t>Энергоэффективность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7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4. Навигация в экстремальных </a:t>
            </a:r>
            <a:r>
              <a:rPr lang="ru-RU" dirty="0" smtClean="0"/>
              <a:t>условиях</a:t>
            </a:r>
            <a:endParaRPr lang="ru-RU" dirty="0"/>
          </a:p>
        </p:txBody>
      </p:sp>
      <p:pic>
        <p:nvPicPr>
          <p:cNvPr id="9218" name="Picture 2" descr="Робот-краб поможет ученым изучить морское дно ― Спутник / Новост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31" y="1547653"/>
            <a:ext cx="6889568" cy="45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2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83137"/>
            <a:ext cx="1080516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5</a:t>
            </a:r>
            <a:r>
              <a:rPr lang="ru-RU" dirty="0" smtClean="0"/>
              <a:t>. </a:t>
            </a:r>
            <a:r>
              <a:rPr lang="ru-RU" dirty="0"/>
              <a:t>Человеко-машинное </a:t>
            </a:r>
            <a:r>
              <a:rPr lang="ru-RU" dirty="0" smtClean="0"/>
              <a:t>взаимодействие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(</a:t>
            </a:r>
            <a:r>
              <a:rPr lang="ru-RU" dirty="0"/>
              <a:t>наилучший результат покажет не замена людей роботами, а их </a:t>
            </a:r>
            <a:r>
              <a:rPr lang="ru-RU" dirty="0" smtClean="0"/>
              <a:t>сотрудничество</a:t>
            </a:r>
            <a:r>
              <a:rPr lang="en-GB" dirty="0" smtClean="0"/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60616"/>
            <a:ext cx="4500154" cy="12366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>
                <a:latin typeface="+mj-lt"/>
              </a:rPr>
              <a:t>Р</a:t>
            </a:r>
            <a:r>
              <a:rPr lang="ru-RU" dirty="0" smtClean="0">
                <a:latin typeface="+mj-lt"/>
              </a:rPr>
              <a:t>обот </a:t>
            </a:r>
            <a:r>
              <a:rPr lang="ru-RU" dirty="0">
                <a:latin typeface="+mj-lt"/>
              </a:rPr>
              <a:t>как инструмент, повторяющий возможности </a:t>
            </a:r>
            <a:r>
              <a:rPr lang="ru-RU" dirty="0" smtClean="0">
                <a:latin typeface="+mj-lt"/>
              </a:rPr>
              <a:t>человека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+mj-lt"/>
              </a:rPr>
              <a:t>Робот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как инструмент, расширяющий возможности человека</a:t>
            </a: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  <p:pic>
        <p:nvPicPr>
          <p:cNvPr id="10242" name="Picture 2" descr="Картинки по запросу экзоскелет ч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13" y="2185852"/>
            <a:ext cx="4528456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2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55320" y="2142308"/>
            <a:ext cx="4500154" cy="539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Р</a:t>
            </a:r>
            <a:r>
              <a:rPr lang="ru-RU" dirty="0" smtClean="0"/>
              <a:t>обот-</a:t>
            </a:r>
            <a:r>
              <a:rPr lang="ru-RU" dirty="0" err="1" smtClean="0"/>
              <a:t>аватар</a:t>
            </a:r>
            <a:r>
              <a:rPr lang="ru-RU" dirty="0"/>
              <a:t>, то есть машина, дистанционно управляемая </a:t>
            </a:r>
            <a:r>
              <a:rPr lang="ru-RU" dirty="0" smtClean="0"/>
              <a:t>человеком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 descr="Toyota представила гуманоидного робота с экзоскелетным управлени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53" y="1777501"/>
            <a:ext cx="6338661" cy="3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17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6</a:t>
            </a:r>
            <a:r>
              <a:rPr lang="ru-RU" dirty="0" smtClean="0"/>
              <a:t>. </a:t>
            </a:r>
            <a:r>
              <a:rPr lang="ru-RU" dirty="0"/>
              <a:t>Манипуляционная </a:t>
            </a:r>
            <a:r>
              <a:rPr lang="ru-RU" dirty="0" smtClean="0"/>
              <a:t>робототехника (совершенствование </a:t>
            </a:r>
            <a:r>
              <a:rPr lang="ru-RU" dirty="0"/>
              <a:t>обратной связи </a:t>
            </a:r>
            <a:r>
              <a:rPr lang="ru-RU" dirty="0" smtClean="0"/>
              <a:t>сенсоров)</a:t>
            </a:r>
            <a:endParaRPr lang="ru-RU" dirty="0"/>
          </a:p>
        </p:txBody>
      </p:sp>
      <p:pic>
        <p:nvPicPr>
          <p:cNvPr id="4" name="unnam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9113" y="1825625"/>
            <a:ext cx="6073775" cy="4351338"/>
          </a:xfrm>
        </p:spPr>
      </p:pic>
    </p:spTree>
    <p:extLst>
      <p:ext uri="{BB962C8B-B14F-4D97-AF65-F5344CB8AC3E}">
        <p14:creationId xmlns:p14="http://schemas.microsoft.com/office/powerpoint/2010/main" val="366963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7</a:t>
            </a:r>
            <a:r>
              <a:rPr lang="ru-RU" dirty="0" smtClean="0"/>
              <a:t>. </a:t>
            </a:r>
            <a:r>
              <a:rPr lang="ru-RU" dirty="0" err="1" smtClean="0"/>
              <a:t>Сенсорика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3408"/>
            <a:ext cx="11162211" cy="156200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Робот - </a:t>
            </a:r>
            <a:r>
              <a:rPr lang="ru-RU" dirty="0"/>
              <a:t>это машина, которая умеет воспринимать окружающий мир с помощью сенсоров, обрабатывать полученные таким образом сигналы и соответствующим образом реагировать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1876" y="3726646"/>
            <a:ext cx="100148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Удешевление, упрощение и совершенствование возможностей </a:t>
            </a:r>
            <a:r>
              <a:rPr lang="ru-RU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сенсорики</a:t>
            </a: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126922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/>
              <a:t>Новый </a:t>
            </a:r>
            <a:r>
              <a:rPr lang="ru-RU" dirty="0" smtClean="0"/>
              <a:t>привод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682444"/>
          </a:xfrm>
        </p:spPr>
        <p:txBody>
          <a:bodyPr/>
          <a:lstStyle/>
          <a:p>
            <a:r>
              <a:rPr lang="ru-RU" dirty="0"/>
              <a:t>новые двигатели и </a:t>
            </a:r>
            <a:r>
              <a:rPr lang="ru-RU" dirty="0" smtClean="0"/>
              <a:t>редукторы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6931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9</a:t>
            </a:r>
            <a:r>
              <a:rPr lang="ru-RU" dirty="0" smtClean="0"/>
              <a:t>. Проектирование и производство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12223" y="4186373"/>
            <a:ext cx="10515600" cy="682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Системы виртуального </a:t>
            </a:r>
            <a:r>
              <a:rPr lang="ru-RU" dirty="0" err="1" smtClean="0"/>
              <a:t>прототипирования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15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10. </a:t>
            </a:r>
            <a:r>
              <a:rPr lang="ru-RU" dirty="0"/>
              <a:t>Машинное </a:t>
            </a:r>
            <a:r>
              <a:rPr lang="ru-RU" dirty="0" smtClean="0"/>
              <a:t>и глубокое обучение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7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Тренды развития робототехники на ближайшие годы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69665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algn="l"/>
            <a:r>
              <a:rPr lang="ru-RU" sz="11200" dirty="0" smtClean="0"/>
              <a:t>- достижений </a:t>
            </a:r>
            <a:r>
              <a:rPr lang="ru-RU" sz="11200" dirty="0"/>
              <a:t>компьютерной техники</a:t>
            </a:r>
            <a:r>
              <a:rPr lang="ru-RU" sz="11200" dirty="0" smtClean="0"/>
              <a:t/>
            </a:r>
            <a:br>
              <a:rPr lang="ru-RU" sz="11200" dirty="0" smtClean="0"/>
            </a:br>
            <a:r>
              <a:rPr lang="ru-RU" sz="11200" dirty="0" smtClean="0"/>
              <a:t/>
            </a:r>
            <a:br>
              <a:rPr lang="ru-RU" sz="11200" dirty="0" smtClean="0"/>
            </a:br>
            <a:endParaRPr lang="ru-RU" sz="1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4585454"/>
            <a:ext cx="3918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- наук о материалах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5676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5000" size="61"/>
                    </a14:imgEffect>
                    <a14:imgEffect>
                      <a14:sharpenSoften amount="-4000"/>
                    </a14:imgEffect>
                    <a14:imgEffect>
                      <a14:brightnessContrast bright="4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213360"/>
            <a:ext cx="12331337" cy="7707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44" y="115811"/>
            <a:ext cx="3936273" cy="2127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21" y="100948"/>
            <a:ext cx="6546335" cy="21422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65" y="2417051"/>
            <a:ext cx="3014799" cy="45066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44" y="2340835"/>
            <a:ext cx="4912509" cy="43168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70" y="2446237"/>
            <a:ext cx="4086640" cy="421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9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1" y="423213"/>
            <a:ext cx="5944300" cy="6047183"/>
          </a:xfrm>
        </p:spPr>
      </p:pic>
    </p:spTree>
    <p:extLst>
      <p:ext uri="{BB962C8B-B14F-4D97-AF65-F5344CB8AC3E}">
        <p14:creationId xmlns:p14="http://schemas.microsoft.com/office/powerpoint/2010/main" val="208506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5000" size="61"/>
                    </a14:imgEffect>
                    <a14:imgEffect>
                      <a14:sharpenSoften amount="-4000"/>
                    </a14:imgEffect>
                    <a14:imgEffect>
                      <a14:brightnessContrast bright="4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4584"/>
            <a:ext cx="12331337" cy="7707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8" y="1042314"/>
            <a:ext cx="3703549" cy="29723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99" y="1056314"/>
            <a:ext cx="3615323" cy="29539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4754880"/>
            <a:ext cx="3955459" cy="1254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Доступные вычислительные мощности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4498" y="4870847"/>
            <a:ext cx="306127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Открытые массивы данных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619957" y="4689399"/>
            <a:ext cx="30258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Глубокое обучение, новые архитектуры сетей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374" y="1042313"/>
            <a:ext cx="3918885" cy="29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3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ll Us About Your Eyes And We'll Reveal Your Soul Type!">
            <a:extLst>
              <a:ext uri="{FF2B5EF4-FFF2-40B4-BE49-F238E27FC236}">
                <a16:creationId xmlns:a16="http://schemas.microsoft.com/office/drawing/2014/main" id="{36D616D1-8566-4B65-981F-65A06EFE8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88" y="544391"/>
            <a:ext cx="3404625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">
            <a:extLst>
              <a:ext uri="{FF2B5EF4-FFF2-40B4-BE49-F238E27FC236}">
                <a16:creationId xmlns:a16="http://schemas.microsoft.com/office/drawing/2014/main" id="{9E4617B5-E856-4B95-8B4C-B68B0F4F2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6" y="1039482"/>
            <a:ext cx="4732940" cy="175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eepai">
            <a:extLst>
              <a:ext uri="{FF2B5EF4-FFF2-40B4-BE49-F238E27FC236}">
                <a16:creationId xmlns:a16="http://schemas.microsoft.com/office/drawing/2014/main" id="{45B06AD7-FB0F-4F68-80C6-240144B4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32" y="3671316"/>
            <a:ext cx="4603107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Ð¾Ð¶Ð½Ð¾ Ð»Ð¸ Ð²ÐµÑÐ½ÑÑÑ ÑÐ»ÑÑ Ð³Ð»ÑÑÐ¸Ð¼ Ð¸ ÑÐ»Ð°Ð±Ð¾ÑÐ»ÑÑÐ°ÑÐ¸Ð¼ Ð´ÐµÑÑÐ¼?">
            <a:extLst>
              <a:ext uri="{FF2B5EF4-FFF2-40B4-BE49-F238E27FC236}">
                <a16:creationId xmlns:a16="http://schemas.microsoft.com/office/drawing/2014/main" id="{F092192F-12FC-4B76-B18E-3CB2CFB3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08" y="3671316"/>
            <a:ext cx="4019782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5926135" y="400594"/>
            <a:ext cx="2201" cy="5813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81508" y="3300548"/>
            <a:ext cx="95248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9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55" y="914401"/>
            <a:ext cx="9631423" cy="521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6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N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2118" y="632012"/>
            <a:ext cx="5898776" cy="58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2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N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587" y="468219"/>
            <a:ext cx="9942345" cy="559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13" y="310551"/>
            <a:ext cx="10551710" cy="592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51240"/>
            <a:ext cx="11908486" cy="550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1120" y="531222"/>
            <a:ext cx="9622971" cy="748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З</a:t>
            </a:r>
            <a:r>
              <a:rPr lang="ru-RU" sz="4000" dirty="0" smtClean="0">
                <a:solidFill>
                  <a:schemeClr val="tx1"/>
                </a:solidFill>
              </a:rPr>
              <a:t>адачи </a:t>
            </a:r>
            <a:r>
              <a:rPr lang="ru-RU" sz="4000" dirty="0">
                <a:solidFill>
                  <a:schemeClr val="tx1"/>
                </a:solidFill>
              </a:rPr>
              <a:t>в области компьютерного зрения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8" y="1995079"/>
            <a:ext cx="9328493" cy="39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8903"/>
            <a:ext cx="10515600" cy="671785"/>
          </a:xfrm>
        </p:spPr>
        <p:txBody>
          <a:bodyPr>
            <a:normAutofit fontScale="90000"/>
          </a:bodyPr>
          <a:lstStyle/>
          <a:p>
            <a:r>
              <a:rPr lang="ru-RU" dirty="0"/>
              <a:t>1. Новые материалы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Два перспективных материала: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- нитрид </a:t>
            </a:r>
            <a:r>
              <a:rPr lang="ru-RU" dirty="0"/>
              <a:t>галлия (</a:t>
            </a:r>
            <a:r>
              <a:rPr lang="ru-RU" dirty="0" err="1"/>
              <a:t>GaN</a:t>
            </a:r>
            <a:r>
              <a:rPr lang="ru-RU" dirty="0"/>
              <a:t>), который может успешно заменять кремний для производства транзисторов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 err="1"/>
              <a:t>графен</a:t>
            </a:r>
            <a:r>
              <a:rPr lang="ru-RU" dirty="0"/>
              <a:t>, супертонкий и суперпрочный материал, из которого можно производить исполнительные приводы роботов, новые аккумуляторы и много чего еще.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6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92434" y="156756"/>
            <a:ext cx="4371703" cy="53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solidFill>
                  <a:schemeClr val="tx1"/>
                </a:solidFill>
              </a:rPr>
              <a:t>Детекция</a:t>
            </a:r>
            <a:r>
              <a:rPr lang="ru-RU" sz="3200" dirty="0" smtClean="0">
                <a:solidFill>
                  <a:schemeClr val="tx1"/>
                </a:solidFill>
              </a:rPr>
              <a:t> объектов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6" y="783171"/>
            <a:ext cx="8055429" cy="60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6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" y="1171413"/>
            <a:ext cx="11155679" cy="55254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86446" y="243841"/>
            <a:ext cx="6966857" cy="67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Style</a:t>
            </a:r>
            <a:r>
              <a:rPr lang="en-GB" sz="3200" dirty="0" smtClean="0"/>
              <a:t> </a:t>
            </a:r>
            <a:r>
              <a:rPr lang="en-GB" sz="3200" dirty="0">
                <a:solidFill>
                  <a:schemeClr val="tx1"/>
                </a:solidFill>
              </a:rPr>
              <a:t>Transfer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01220" y="2787511"/>
            <a:ext cx="917012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FastPhotoStyle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9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8332" y="200296"/>
            <a:ext cx="6365966" cy="992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Image-to-image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7" y="1193074"/>
            <a:ext cx="11474292" cy="519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8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0" y="158914"/>
            <a:ext cx="11173476" cy="603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7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_m1GkPxXo6nV-PNZ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510" y="2088070"/>
            <a:ext cx="9871826" cy="28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46" y="1026459"/>
            <a:ext cx="6866965" cy="51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5589" y="477522"/>
            <a:ext cx="8438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>
                <a:solidFill>
                  <a:prstClr val="black"/>
                </a:solidFill>
              </a:rPr>
              <a:t>Распознавание </a:t>
            </a:r>
            <a:r>
              <a:rPr lang="ru-RU" sz="3600" dirty="0" smtClean="0">
                <a:solidFill>
                  <a:prstClr val="black"/>
                </a:solidFill>
              </a:rPr>
              <a:t>рукописного </a:t>
            </a:r>
            <a:r>
              <a:rPr lang="ru-RU" sz="3600" dirty="0">
                <a:solidFill>
                  <a:prstClr val="black"/>
                </a:solidFill>
              </a:rPr>
              <a:t>текста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04" y="1470042"/>
            <a:ext cx="7998622" cy="502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2709" y="243840"/>
            <a:ext cx="8795657" cy="90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Распознавание текста на изображении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94" y="1149531"/>
            <a:ext cx="8678486" cy="50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3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4492" y="323746"/>
            <a:ext cx="6984274" cy="940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Детектор номерных знаков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26" y="1046557"/>
            <a:ext cx="8221222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1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23406"/>
            <a:ext cx="10515600" cy="567282"/>
          </a:xfrm>
        </p:spPr>
        <p:txBody>
          <a:bodyPr>
            <a:normAutofit fontScale="90000"/>
          </a:bodyPr>
          <a:lstStyle/>
          <a:p>
            <a:r>
              <a:rPr lang="ru-RU" dirty="0"/>
              <a:t>2. Новые источники энергии, технологии ее сбора и хранения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7191103" cy="1744890"/>
          </a:xfrm>
        </p:spPr>
        <p:txBody>
          <a:bodyPr>
            <a:normAutofit/>
          </a:bodyPr>
          <a:lstStyle/>
          <a:p>
            <a:r>
              <a:rPr lang="ru-RU" dirty="0" smtClean="0"/>
              <a:t>  совершенствование </a:t>
            </a:r>
            <a:r>
              <a:rPr lang="ru-RU" dirty="0"/>
              <a:t>нынешних литиевых аккумуляторов, создание новых элементов питания </a:t>
            </a:r>
            <a:r>
              <a:rPr lang="ru-RU" dirty="0" smtClean="0"/>
              <a:t>на </a:t>
            </a:r>
            <a:r>
              <a:rPr lang="ru-RU" dirty="0"/>
              <a:t>основе водорода и прочее.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1026" name="Picture 2" descr="Набор для аккум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006" y="1407047"/>
            <a:ext cx="4362994" cy="196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198" y="4641669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альтернативные, возобновляемые источники энергии.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199" y="3288940"/>
            <a:ext cx="7191103" cy="1352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  технология </a:t>
            </a:r>
            <a:r>
              <a:rPr lang="ru-RU" dirty="0"/>
              <a:t>дистанционной подзарядки робота, например, от встроенных в пол или стены источников энергии.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1028" name="Picture 4" descr="ZTE – крупнейший инвестор беспроводных зарядных систем для электромобилей&g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726" y="3854998"/>
            <a:ext cx="2948855" cy="17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24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3" y="68128"/>
            <a:ext cx="10823354" cy="630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1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4525" y="400594"/>
            <a:ext cx="6331132" cy="766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TensorFlow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Object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Detection API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habrastorage.org/getpro/habr/post_images/e69/109/61a/e6910961a21edc6bc6f3f4b58b92c9c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97" y="1166948"/>
            <a:ext cx="8264434" cy="515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ootb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729" y="1657443"/>
            <a:ext cx="8534400" cy="48065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64525" y="400594"/>
            <a:ext cx="6331132" cy="766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TensorFlow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Object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Detection API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_Ay4k5jUoRESodF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952" y="1553390"/>
            <a:ext cx="7213421" cy="46035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3959" y="426720"/>
            <a:ext cx="10006148" cy="79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Lip reading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3144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Yq67CjDqv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28501" y="1384663"/>
            <a:ext cx="8994986" cy="50596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71709" y="339633"/>
            <a:ext cx="8429898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</a:t>
            </a:r>
            <a:r>
              <a:rPr lang="en-US" sz="3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ynchronization </a:t>
            </a:r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of the lip movement from audio</a:t>
            </a:r>
            <a:endParaRPr lang="ru-RU" sz="3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Применение </a:t>
            </a:r>
            <a:r>
              <a:rPr lang="en-GB" dirty="0"/>
              <a:t>Reinforcement Learning</a:t>
            </a:r>
            <a:r>
              <a:rPr lang="ru-RU" dirty="0"/>
              <a:t> (</a:t>
            </a:r>
            <a:r>
              <a:rPr lang="en-GB" dirty="0"/>
              <a:t>RL)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2465751"/>
            <a:ext cx="3366135" cy="33661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05" y="2706642"/>
            <a:ext cx="3628390" cy="2360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18" y="2419622"/>
            <a:ext cx="3403691" cy="26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AlphaGo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98" y="1825625"/>
            <a:ext cx="7730803" cy="4351338"/>
          </a:xfrm>
        </p:spPr>
      </p:pic>
    </p:spTree>
    <p:extLst>
      <p:ext uri="{BB962C8B-B14F-4D97-AF65-F5344CB8AC3E}">
        <p14:creationId xmlns:p14="http://schemas.microsoft.com/office/powerpoint/2010/main" val="21701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ru-RU" dirty="0"/>
              <a:t>Три подхода к обучению с подкреплением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3. Q-function</a:t>
            </a:r>
            <a:r>
              <a:rPr lang="ru-RU" dirty="0" smtClean="0"/>
              <a:t> </a:t>
            </a:r>
            <a:r>
              <a:rPr lang="en-GB" dirty="0" smtClean="0"/>
              <a:t>Q(</a:t>
            </a:r>
            <a:r>
              <a:rPr lang="en-GB" dirty="0" err="1" smtClean="0"/>
              <a:t>a,s</a:t>
            </a:r>
            <a:r>
              <a:rPr lang="en-GB" dirty="0" smtClean="0"/>
              <a:t>) </a:t>
            </a:r>
            <a:r>
              <a:rPr lang="ru-RU" dirty="0" smtClean="0"/>
              <a:t>(</a:t>
            </a:r>
            <a:r>
              <a:rPr lang="en-GB" dirty="0" smtClean="0"/>
              <a:t>Q-learning </a:t>
            </a:r>
            <a:r>
              <a:rPr lang="ru-RU" dirty="0" smtClean="0"/>
              <a:t>метод)</a:t>
            </a:r>
            <a:endParaRPr lang="en-GB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2" y="2614205"/>
            <a:ext cx="5276850" cy="3162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3191828"/>
            <a:ext cx="5692586" cy="181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7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DQN (Deep Q-learning), Atari</a:t>
            </a:r>
            <a:endParaRPr lang="ru-RU" dirty="0"/>
          </a:p>
        </p:txBody>
      </p:sp>
      <p:pic>
        <p:nvPicPr>
          <p:cNvPr id="4" name="V1eYniJ0Rn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60823" y="1403305"/>
            <a:ext cx="5935132" cy="50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2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xo1Ldx3L5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6471" y="1717040"/>
            <a:ext cx="7784818" cy="43789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86471" y="548640"/>
            <a:ext cx="7663220" cy="589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Asynchronous advantage Actor-Critic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0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015"/>
          </a:xfrm>
        </p:spPr>
        <p:txBody>
          <a:bodyPr/>
          <a:lstStyle/>
          <a:p>
            <a:r>
              <a:rPr lang="ru-RU" b="1" dirty="0" smtClean="0"/>
              <a:t>Альтернативные источники </a:t>
            </a:r>
            <a:r>
              <a:rPr lang="ru-RU" b="1" dirty="0"/>
              <a:t>энергии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7381" y="1441600"/>
            <a:ext cx="2755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</a:rPr>
              <a:t>В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етроэнергетика</a:t>
            </a:r>
            <a:endParaRPr lang="ru-RU" sz="2800" dirty="0"/>
          </a:p>
        </p:txBody>
      </p:sp>
      <p:sp>
        <p:nvSpPr>
          <p:cNvPr id="6" name="AutoShape 6" descr="развитие ветроэнергетик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 Что такое ветроэнергетика ( краткое введение )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26803"/>
            <a:ext cx="3411417" cy="194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12512" y="1441600"/>
            <a:ext cx="2766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Г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идроэнергетика</a:t>
            </a:r>
            <a:endParaRPr lang="ru-RU" sz="2800" dirty="0"/>
          </a:p>
        </p:txBody>
      </p:sp>
      <p:sp>
        <p:nvSpPr>
          <p:cNvPr id="9" name="AutoShape 12" descr="https://www.vostockcapital.com/wp-content/uploads/2016/11/Hydro-810x441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533" y="2126803"/>
            <a:ext cx="3493312" cy="190017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809249" y="1429078"/>
            <a:ext cx="2721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Г</a:t>
            </a:r>
            <a:r>
              <a:rPr lang="ru-RU" sz="2800" b="0" i="0" dirty="0" smtClean="0">
                <a:effectLst/>
              </a:rPr>
              <a:t>елиоэнергетика</a:t>
            </a:r>
            <a:endParaRPr lang="ru-RU" sz="2800" dirty="0"/>
          </a:p>
        </p:txBody>
      </p:sp>
      <p:sp>
        <p:nvSpPr>
          <p:cNvPr id="15" name="AutoShape 18" descr="https://studfile.net/html/2706/1878/html_v7aDQZvB4P.EPG3/img-9uuqj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https://studfile.net/html/2706/1878/html_v7aDQZvB4P.EPG3/img-9uuqjZ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2" r="198"/>
          <a:stretch/>
        </p:blipFill>
        <p:spPr bwMode="auto">
          <a:xfrm>
            <a:off x="8572948" y="1964820"/>
            <a:ext cx="3194051" cy="21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волновые электростанц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8" y="4274384"/>
            <a:ext cx="3679521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651553" y="4274384"/>
            <a:ext cx="2008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</a:rPr>
              <a:t>Волновая энергетика</a:t>
            </a:r>
            <a:endParaRPr lang="ru-RU" sz="2800" dirty="0"/>
          </a:p>
        </p:txBody>
      </p:sp>
      <p:pic>
        <p:nvPicPr>
          <p:cNvPr id="1048" name="Picture 24" descr="Геотермальная энергетика как неисчерпаемый ресурс. Часть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00" y="4334391"/>
            <a:ext cx="3048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814060" y="5499932"/>
            <a:ext cx="2535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</a:rPr>
              <a:t>Геотермальная энергетика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4096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0" grpId="0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1" y="993520"/>
            <a:ext cx="10515600" cy="2277263"/>
          </a:xfrm>
        </p:spPr>
      </p:pic>
      <p:sp>
        <p:nvSpPr>
          <p:cNvPr id="5" name="Прямоугольник 4"/>
          <p:cNvSpPr/>
          <p:nvPr/>
        </p:nvSpPr>
        <p:spPr>
          <a:xfrm>
            <a:off x="2312894" y="403412"/>
            <a:ext cx="8135471" cy="578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tx1"/>
                </a:solidFill>
              </a:rPr>
              <a:t>AlphaZero</a:t>
            </a:r>
            <a:r>
              <a:rPr lang="en-GB" sz="3600" dirty="0" smtClean="0"/>
              <a:t> </a:t>
            </a:r>
            <a:r>
              <a:rPr lang="ru-RU" sz="3600" dirty="0" smtClean="0">
                <a:solidFill>
                  <a:schemeClr val="tx1"/>
                </a:solidFill>
              </a:rPr>
              <a:t>шахматы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71" y="2853706"/>
            <a:ext cx="10058400" cy="32109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23340" y="5709920"/>
            <a:ext cx="762000" cy="35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94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aF43Ze1oe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74385" y="436245"/>
            <a:ext cx="10243229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205" y="2199674"/>
            <a:ext cx="5315692" cy="3086531"/>
          </a:xfrm>
        </p:spPr>
      </p:pic>
      <p:sp>
        <p:nvSpPr>
          <p:cNvPr id="2" name="Прямоугольник 1"/>
          <p:cNvSpPr/>
          <p:nvPr/>
        </p:nvSpPr>
        <p:spPr>
          <a:xfrm>
            <a:off x="4380411" y="984069"/>
            <a:ext cx="2934789" cy="85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Google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9. </a:t>
            </a:r>
            <a:r>
              <a:rPr lang="ru-RU" dirty="0" err="1" smtClean="0"/>
              <a:t>Робосимуляторы</a:t>
            </a:r>
            <a:endParaRPr lang="ru-RU" dirty="0"/>
          </a:p>
        </p:txBody>
      </p:sp>
      <p:pic>
        <p:nvPicPr>
          <p:cNvPr id="4" name="without_vlimi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085" y="1625328"/>
            <a:ext cx="4351338" cy="4351338"/>
          </a:xfrm>
        </p:spPr>
      </p:pic>
      <p:pic>
        <p:nvPicPr>
          <p:cNvPr id="5" name="JzD8h4vtiuM"/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5573486" y="1625328"/>
            <a:ext cx="6322261" cy="35562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25852" y="5792000"/>
            <a:ext cx="360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7"/>
              </a:rPr>
              <a:t>https://gym.openai.com/envs/#atari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9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Хороший </a:t>
            </a:r>
            <a:r>
              <a:rPr lang="en-GB" dirty="0" smtClean="0"/>
              <a:t>reward?</a:t>
            </a:r>
            <a:endParaRPr lang="ru-RU" dirty="0"/>
          </a:p>
        </p:txBody>
      </p:sp>
      <p:pic>
        <p:nvPicPr>
          <p:cNvPr id="4" name="tlOIHko8yS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47108" y="1690688"/>
            <a:ext cx="7617097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58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Нехватка тренировочных данных?</a:t>
            </a:r>
            <a:endParaRPr lang="ru-RU" dirty="0"/>
          </a:p>
        </p:txBody>
      </p:sp>
      <p:pic>
        <p:nvPicPr>
          <p:cNvPr id="4" name="o6JydEChCY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51761" y="1539966"/>
            <a:ext cx="7188764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59nSURxYg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6137" y="426085"/>
            <a:ext cx="9779725" cy="61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5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5000" size="61"/>
                    </a14:imgEffect>
                    <a14:imgEffect>
                      <a14:sharpenSoften amount="-4000"/>
                    </a14:imgEffect>
                    <a14:imgEffect>
                      <a14:brightnessContrast bright="4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213360"/>
            <a:ext cx="12331337" cy="7707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097" y="5266427"/>
            <a:ext cx="3976024" cy="15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048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12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3. Взаимодействие групп роботов и людей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199" y="1832376"/>
            <a:ext cx="10448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GraphikCy"/>
              </a:rPr>
              <a:t>Речь </a:t>
            </a:r>
            <a:r>
              <a:rPr lang="ru-RU" sz="2400" dirty="0">
                <a:solidFill>
                  <a:srgbClr val="000000"/>
                </a:solidFill>
                <a:latin typeface="GraphikCy"/>
              </a:rPr>
              <a:t>идет о системах управления беспилотным трафиком. Чтобы избежать несчастных случаев и аварий, транспортные роботы должны иметь канал взаимосвязи как с человеком, так и друг с другом</a:t>
            </a:r>
            <a:r>
              <a:rPr lang="ru-RU" sz="2400" dirty="0" smtClean="0">
                <a:solidFill>
                  <a:srgbClr val="000000"/>
                </a:solidFill>
                <a:latin typeface="GraphikCy"/>
              </a:rPr>
              <a:t>.</a:t>
            </a:r>
            <a:endParaRPr lang="ru-RU" sz="2400" dirty="0"/>
          </a:p>
        </p:txBody>
      </p:sp>
      <p:pic>
        <p:nvPicPr>
          <p:cNvPr id="2050" name="Picture 2" descr="https://www.rvc.ru/upload/medialibrary/dce/preview-lightbox-320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3" y="3264943"/>
            <a:ext cx="5216805" cy="29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48549" y="3264943"/>
            <a:ext cx="5442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DINPro-Regular"/>
              </a:rPr>
              <a:t>Почему </a:t>
            </a:r>
            <a:r>
              <a:rPr lang="ru-RU" dirty="0">
                <a:solidFill>
                  <a:srgbClr val="000000"/>
                </a:solidFill>
                <a:latin typeface="DINPro-Regular"/>
              </a:rPr>
              <a:t>беспилотный транспорт еще не заполнил городские улицы всего </a:t>
            </a:r>
            <a:r>
              <a:rPr lang="ru-RU" dirty="0" smtClean="0">
                <a:solidFill>
                  <a:srgbClr val="000000"/>
                </a:solidFill>
                <a:latin typeface="DINPro-Regular"/>
              </a:rPr>
              <a:t>мира?</a:t>
            </a:r>
            <a:endParaRPr lang="ru-RU" b="0" i="0" dirty="0">
              <a:solidFill>
                <a:srgbClr val="000000"/>
              </a:solidFill>
              <a:effectLst/>
              <a:latin typeface="DIN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158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879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010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1) Несовершенные </a:t>
            </a:r>
            <a:r>
              <a:rPr lang="ru-RU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сенсоры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01160" y="1690688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DINPro-Regular"/>
              </a:rPr>
              <a:t>Камеры</a:t>
            </a:r>
            <a:endParaRPr lang="ru-RU" b="0" i="0" dirty="0">
              <a:solidFill>
                <a:srgbClr val="000000"/>
              </a:solidFill>
              <a:effectLst/>
              <a:latin typeface="DINPro-Regular"/>
            </a:endParaRPr>
          </a:p>
        </p:txBody>
      </p:sp>
      <p:pic>
        <p:nvPicPr>
          <p:cNvPr id="3074" name="Picture 2" descr="https://www.rvc.ru/upload/medialibrary/57f/bccd4b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6" y="2295479"/>
            <a:ext cx="5032392" cy="314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еклама на транспорте в Москве. Реклама на маршрутках и автобусах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72" y="3701143"/>
            <a:ext cx="4443548" cy="273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rvc.ru/upload/medialibrary/4ef/f3163a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44" y="1027906"/>
            <a:ext cx="3909496" cy="225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1391" y="495752"/>
            <a:ext cx="4447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000000"/>
                </a:solidFill>
                <a:latin typeface="DINPro-Regular"/>
              </a:rPr>
              <a:t>Лидары</a:t>
            </a:r>
            <a:r>
              <a:rPr lang="ru-RU" dirty="0" smtClean="0">
                <a:solidFill>
                  <a:srgbClr val="000000"/>
                </a:solidFill>
                <a:latin typeface="DINPro-Regular"/>
              </a:rPr>
              <a:t> (</a:t>
            </a:r>
            <a:r>
              <a:rPr lang="ru-RU" dirty="0"/>
              <a:t>с помощью луча лазера создают облако точек вокруг </a:t>
            </a:r>
            <a:r>
              <a:rPr lang="ru-RU" dirty="0" smtClean="0"/>
              <a:t>автомобиля)</a:t>
            </a:r>
            <a:endParaRPr lang="ru-RU" b="0" i="0" dirty="0">
              <a:solidFill>
                <a:srgbClr val="000000"/>
              </a:solidFill>
              <a:effectLst/>
              <a:latin typeface="DINPro-Regular"/>
            </a:endParaRPr>
          </a:p>
        </p:txBody>
      </p:sp>
      <p:pic>
        <p:nvPicPr>
          <p:cNvPr id="4098" name="Picture 2" descr="Яндекс» разрабатывает собственный лидар для робомобил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1" y="1231102"/>
            <a:ext cx="4649878" cy="280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391" y="4122449"/>
            <a:ext cx="949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 err="1" smtClean="0">
                <a:solidFill>
                  <a:srgbClr val="000000"/>
                </a:solidFill>
                <a:effectLst/>
                <a:latin typeface="DINPro-Regular"/>
              </a:rPr>
              <a:t>Yandex</a:t>
            </a:r>
            <a:endParaRPr lang="ru-RU" b="0" i="0" dirty="0">
              <a:solidFill>
                <a:srgbClr val="000000"/>
              </a:solidFill>
              <a:effectLst/>
              <a:latin typeface="DINPro-Regular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86984" y="442864"/>
            <a:ext cx="5556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DINPro-Regular"/>
              </a:rPr>
              <a:t>Радары (</a:t>
            </a:r>
            <a:r>
              <a:rPr lang="ru-RU" dirty="0"/>
              <a:t> изменение частоты, воспринимаемое наблюдателем (приёмником), вследствие движения источника излучения или движения наблюдателя (приёмника).</a:t>
            </a:r>
            <a:endParaRPr lang="ru-RU" b="0" i="0" dirty="0">
              <a:solidFill>
                <a:srgbClr val="000000"/>
              </a:solidFill>
              <a:effectLst/>
              <a:latin typeface="DINPro-Regular"/>
            </a:endParaRPr>
          </a:p>
        </p:txBody>
      </p:sp>
      <p:pic>
        <p:nvPicPr>
          <p:cNvPr id="4100" name="Picture 4" descr="Яндекс» разработал собственные лидары для беспилотных автомобилей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60" y="1602716"/>
            <a:ext cx="4424896" cy="503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rvc.ru/upload/medialibrary/7ee/a92f08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7" y="4491781"/>
            <a:ext cx="5261020" cy="22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76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9206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ru-RU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ru-RU" dirty="0"/>
              <a:t>Искусственный интеллект</a:t>
            </a:r>
            <a:br>
              <a:rPr lang="ru-RU" dirty="0"/>
            </a:br>
            <a:endParaRPr lang="ru-RU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122" name="Picture 2" descr="http://www.nanonewsnet.ru/files/users/u3/2018/06/058e7d47d8578e720df93159157a398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35" y="1454332"/>
            <a:ext cx="96583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508</Words>
  <Application>Microsoft Office PowerPoint</Application>
  <PresentationFormat>Широкоэкранный</PresentationFormat>
  <Paragraphs>76</Paragraphs>
  <Slides>60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DINPro-Regular</vt:lpstr>
      <vt:lpstr>GraphikCy</vt:lpstr>
      <vt:lpstr>Тема Office</vt:lpstr>
      <vt:lpstr>Прокач.Программисты. Август 2020.</vt:lpstr>
      <vt:lpstr>Тренды развития робототехники на ближайшие годы</vt:lpstr>
      <vt:lpstr>1. Новые материалы  </vt:lpstr>
      <vt:lpstr>2. Новые источники энергии, технологии ее сбора и хранения  </vt:lpstr>
      <vt:lpstr>Альтернативные источники энергии</vt:lpstr>
      <vt:lpstr>3. Взаимодействие групп роботов и людей</vt:lpstr>
      <vt:lpstr>1) Несовершенные сенсоры</vt:lpstr>
      <vt:lpstr>Презентация PowerPoint</vt:lpstr>
      <vt:lpstr>2) Искусственный интеллект </vt:lpstr>
      <vt:lpstr>3) Навигация (используют GPS, глобальную спутниковую систему навигации) </vt:lpstr>
      <vt:lpstr>4) Взаимодействие с людьми </vt:lpstr>
      <vt:lpstr>5) Энергоэффективность </vt:lpstr>
      <vt:lpstr>4. Навигация в экстремальных условиях</vt:lpstr>
      <vt:lpstr>5. Человеко-машинное взаимодействие (наилучший результат покажет не замена людей роботами, а их сотрудничество) </vt:lpstr>
      <vt:lpstr>Презентация PowerPoint</vt:lpstr>
      <vt:lpstr>6. Манипуляционная робототехника (совершенствование обратной связи сенсоров)</vt:lpstr>
      <vt:lpstr>7. Сенсорика</vt:lpstr>
      <vt:lpstr>8. Новый привод</vt:lpstr>
      <vt:lpstr>10. Машинное и глубокое обучение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Применение Reinforcement Learning (RL)  </vt:lpstr>
      <vt:lpstr>AlphaGo</vt:lpstr>
      <vt:lpstr>Три подхода к обучению с подкреплением</vt:lpstr>
      <vt:lpstr>DQN (Deep Q-learning), Atari</vt:lpstr>
      <vt:lpstr>Презентация PowerPoint</vt:lpstr>
      <vt:lpstr>Презентация PowerPoint</vt:lpstr>
      <vt:lpstr>Презентация PowerPoint</vt:lpstr>
      <vt:lpstr>Презентация PowerPoint</vt:lpstr>
      <vt:lpstr>9. Робосимуляторы</vt:lpstr>
      <vt:lpstr>Хороший reward?</vt:lpstr>
      <vt:lpstr>Нехватка тренировочных данных?</vt:lpstr>
      <vt:lpstr>Презентация PowerPoint</vt:lpstr>
      <vt:lpstr>Спасибо за внимание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Прокач.Программисты. Август 2020.</dc:title>
  <dc:creator>Татьяна</dc:creator>
  <cp:lastModifiedBy>Пользователь</cp:lastModifiedBy>
  <cp:revision>9</cp:revision>
  <dcterms:created xsi:type="dcterms:W3CDTF">2020-08-18T18:37:29Z</dcterms:created>
  <dcterms:modified xsi:type="dcterms:W3CDTF">2020-08-19T06:48:30Z</dcterms:modified>
</cp:coreProperties>
</file>