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0" r:id="rId5"/>
    <p:sldId id="257" r:id="rId6"/>
    <p:sldId id="261" r:id="rId7"/>
    <p:sldId id="273" r:id="rId8"/>
    <p:sldId id="262" r:id="rId9"/>
    <p:sldId id="272" r:id="rId10"/>
    <p:sldId id="264" r:id="rId11"/>
    <p:sldId id="274" r:id="rId12"/>
    <p:sldId id="269" r:id="rId13"/>
    <p:sldId id="276" r:id="rId14"/>
    <p:sldId id="265" r:id="rId15"/>
    <p:sldId id="267" r:id="rId16"/>
    <p:sldId id="275" r:id="rId17"/>
    <p:sldId id="271" r:id="rId18"/>
    <p:sldId id="268" r:id="rId19"/>
    <p:sldId id="270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E42E580-5B57-4CF6-878E-54A629C30C57}">
          <p14:sldIdLst>
            <p14:sldId id="256"/>
            <p14:sldId id="258"/>
            <p14:sldId id="263"/>
            <p14:sldId id="260"/>
            <p14:sldId id="257"/>
            <p14:sldId id="261"/>
            <p14:sldId id="273"/>
            <p14:sldId id="262"/>
            <p14:sldId id="272"/>
            <p14:sldId id="264"/>
            <p14:sldId id="274"/>
            <p14:sldId id="269"/>
            <p14:sldId id="276"/>
            <p14:sldId id="265"/>
            <p14:sldId id="267"/>
            <p14:sldId id="275"/>
            <p14:sldId id="271"/>
            <p14:sldId id="268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D7B435"/>
    <a:srgbClr val="000000"/>
    <a:srgbClr val="CC6600"/>
    <a:srgbClr val="33CC33"/>
    <a:srgbClr val="C2B8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97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956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28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625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03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608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234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137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489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706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831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400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5B00F-32B2-4495-982F-3A965D120E30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40105-EA83-4E39-9F73-48801D923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83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" Target="slide2.xml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0.png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33.png"/><Relationship Id="rId4" Type="http://schemas.openxmlformats.org/officeDocument/2006/relationships/slide" Target="slide10.xml"/><Relationship Id="rId9" Type="http://schemas.microsoft.com/office/2007/relationships/hdphoto" Target="../media/hdphoto17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microsoft.com/office/2007/relationships/hdphoto" Target="../media/hdphoto20.wdp"/><Relationship Id="rId18" Type="http://schemas.openxmlformats.org/officeDocument/2006/relationships/image" Target="../media/image40.png"/><Relationship Id="rId26" Type="http://schemas.openxmlformats.org/officeDocument/2006/relationships/image" Target="../media/image46.png"/><Relationship Id="rId3" Type="http://schemas.openxmlformats.org/officeDocument/2006/relationships/slide" Target="slide2.xml"/><Relationship Id="rId21" Type="http://schemas.microsoft.com/office/2007/relationships/hdphoto" Target="../media/hdphoto23.wdp"/><Relationship Id="rId7" Type="http://schemas.microsoft.com/office/2007/relationships/hdphoto" Target="../media/hdphoto18.wdp"/><Relationship Id="rId12" Type="http://schemas.openxmlformats.org/officeDocument/2006/relationships/image" Target="../media/image37.png"/><Relationship Id="rId17" Type="http://schemas.microsoft.com/office/2007/relationships/hdphoto" Target="../media/hdphoto22.wdp"/><Relationship Id="rId25" Type="http://schemas.microsoft.com/office/2007/relationships/hdphoto" Target="../media/hdphoto24.wdp"/><Relationship Id="rId2" Type="http://schemas.openxmlformats.org/officeDocument/2006/relationships/image" Target="../media/image28.png"/><Relationship Id="rId16" Type="http://schemas.openxmlformats.org/officeDocument/2006/relationships/image" Target="../media/image39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microsoft.com/office/2007/relationships/hdphoto" Target="../media/hdphoto19.wdp"/><Relationship Id="rId24" Type="http://schemas.openxmlformats.org/officeDocument/2006/relationships/image" Target="../media/image45.png"/><Relationship Id="rId5" Type="http://schemas.openxmlformats.org/officeDocument/2006/relationships/slide" Target="slide10.xml"/><Relationship Id="rId15" Type="http://schemas.microsoft.com/office/2007/relationships/hdphoto" Target="../media/hdphoto21.wdp"/><Relationship Id="rId23" Type="http://schemas.openxmlformats.org/officeDocument/2006/relationships/image" Target="../media/image44.png"/><Relationship Id="rId10" Type="http://schemas.openxmlformats.org/officeDocument/2006/relationships/image" Target="../media/image36.png"/><Relationship Id="rId19" Type="http://schemas.openxmlformats.org/officeDocument/2006/relationships/image" Target="../media/image41.png"/><Relationship Id="rId4" Type="http://schemas.openxmlformats.org/officeDocument/2006/relationships/image" Target="../media/image20.png"/><Relationship Id="rId9" Type="http://schemas.microsoft.com/office/2007/relationships/hdphoto" Target="../media/hdphoto16.wdp"/><Relationship Id="rId14" Type="http://schemas.openxmlformats.org/officeDocument/2006/relationships/image" Target="../media/image38.png"/><Relationship Id="rId22" Type="http://schemas.openxmlformats.org/officeDocument/2006/relationships/image" Target="../media/image43.png"/><Relationship Id="rId27" Type="http://schemas.microsoft.com/office/2007/relationships/hdphoto" Target="../media/hdphoto2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slide" Target="slide2.xml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microsoft.com/office/2007/relationships/hdphoto" Target="../media/hdphoto26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20.png"/><Relationship Id="rId7" Type="http://schemas.openxmlformats.org/officeDocument/2006/relationships/image" Target="../media/image3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image" Target="../media/image10.png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slide2.xml"/><Relationship Id="rId7" Type="http://schemas.microsoft.com/office/2007/relationships/hdphoto" Target="../media/hdphoto18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microsoft.com/office/2007/relationships/hdphoto" Target="../media/hdphoto17.wdp"/><Relationship Id="rId5" Type="http://schemas.openxmlformats.org/officeDocument/2006/relationships/slide" Target="slide14.xml"/><Relationship Id="rId10" Type="http://schemas.openxmlformats.org/officeDocument/2006/relationships/image" Target="../media/image34.png"/><Relationship Id="rId4" Type="http://schemas.openxmlformats.org/officeDocument/2006/relationships/image" Target="../media/image20.png"/><Relationship Id="rId9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cnx-software.ru/" TargetMode="External"/><Relationship Id="rId3" Type="http://schemas.openxmlformats.org/officeDocument/2006/relationships/slide" Target="slide2.xml"/><Relationship Id="rId7" Type="http://schemas.microsoft.com/office/2007/relationships/hdphoto" Target="../media/hdphoto18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slide" Target="slide15.xml"/><Relationship Id="rId4" Type="http://schemas.openxmlformats.org/officeDocument/2006/relationships/image" Target="../media/image20.png"/><Relationship Id="rId9" Type="http://schemas.openxmlformats.org/officeDocument/2006/relationships/hyperlink" Target="https://market.yandex.ru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7.wdp"/><Relationship Id="rId5" Type="http://schemas.openxmlformats.org/officeDocument/2006/relationships/image" Target="../media/image52.png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3" Type="http://schemas.openxmlformats.org/officeDocument/2006/relationships/image" Target="../media/image54.png"/><Relationship Id="rId7" Type="http://schemas.openxmlformats.org/officeDocument/2006/relationships/image" Target="../media/image5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slide" Target="slide2.xml"/><Relationship Id="rId10" Type="http://schemas.microsoft.com/office/2007/relationships/hdphoto" Target="../media/hdphoto8.wdp"/><Relationship Id="rId4" Type="http://schemas.microsoft.com/office/2007/relationships/hdphoto" Target="../media/hdphoto28.wdp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14.xml"/><Relationship Id="rId18" Type="http://schemas.openxmlformats.org/officeDocument/2006/relationships/slide" Target="slide12.xml"/><Relationship Id="rId26" Type="http://schemas.openxmlformats.org/officeDocument/2006/relationships/slide" Target="slide18.xml"/><Relationship Id="rId3" Type="http://schemas.microsoft.com/office/2007/relationships/hdphoto" Target="../media/hdphoto3.wdp"/><Relationship Id="rId21" Type="http://schemas.openxmlformats.org/officeDocument/2006/relationships/image" Target="../media/image13.png"/><Relationship Id="rId7" Type="http://schemas.openxmlformats.org/officeDocument/2006/relationships/slide" Target="slide8.xml"/><Relationship Id="rId12" Type="http://schemas.microsoft.com/office/2007/relationships/hdphoto" Target="../media/hdphoto5.wdp"/><Relationship Id="rId17" Type="http://schemas.microsoft.com/office/2007/relationships/hdphoto" Target="../media/hdphoto6.wdp"/><Relationship Id="rId25" Type="http://schemas.microsoft.com/office/2007/relationships/hdphoto" Target="../media/hdphoto8.wdp"/><Relationship Id="rId33" Type="http://schemas.microsoft.com/office/2007/relationships/hdphoto" Target="../media/hdphoto10.wdp"/><Relationship Id="rId2" Type="http://schemas.openxmlformats.org/officeDocument/2006/relationships/image" Target="../media/image5.png"/><Relationship Id="rId16" Type="http://schemas.openxmlformats.org/officeDocument/2006/relationships/image" Target="../media/image11.png"/><Relationship Id="rId20" Type="http://schemas.openxmlformats.org/officeDocument/2006/relationships/slide" Target="slide9.xml"/><Relationship Id="rId29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9.png"/><Relationship Id="rId24" Type="http://schemas.openxmlformats.org/officeDocument/2006/relationships/image" Target="../media/image14.png"/><Relationship Id="rId32" Type="http://schemas.openxmlformats.org/officeDocument/2006/relationships/image" Target="../media/image17.png"/><Relationship Id="rId5" Type="http://schemas.openxmlformats.org/officeDocument/2006/relationships/image" Target="../media/image6.png"/><Relationship Id="rId15" Type="http://schemas.openxmlformats.org/officeDocument/2006/relationships/slide" Target="slide17.xml"/><Relationship Id="rId23" Type="http://schemas.openxmlformats.org/officeDocument/2006/relationships/slide" Target="slide19.xml"/><Relationship Id="rId28" Type="http://schemas.microsoft.com/office/2007/relationships/hdphoto" Target="../media/hdphoto9.wdp"/><Relationship Id="rId10" Type="http://schemas.openxmlformats.org/officeDocument/2006/relationships/slide" Target="slide10.xml"/><Relationship Id="rId19" Type="http://schemas.openxmlformats.org/officeDocument/2006/relationships/image" Target="../media/image12.png"/><Relationship Id="rId31" Type="http://schemas.openxmlformats.org/officeDocument/2006/relationships/slide" Target="slide13.xml"/><Relationship Id="rId4" Type="http://schemas.openxmlformats.org/officeDocument/2006/relationships/slide" Target="slide3.xml"/><Relationship Id="rId9" Type="http://schemas.microsoft.com/office/2007/relationships/hdphoto" Target="../media/hdphoto4.wdp"/><Relationship Id="rId14" Type="http://schemas.openxmlformats.org/officeDocument/2006/relationships/image" Target="../media/image10.png"/><Relationship Id="rId22" Type="http://schemas.microsoft.com/office/2007/relationships/hdphoto" Target="../media/hdphoto7.wdp"/><Relationship Id="rId27" Type="http://schemas.openxmlformats.org/officeDocument/2006/relationships/image" Target="../media/image15.png"/><Relationship Id="rId30" Type="http://schemas.openxmlformats.org/officeDocument/2006/relationships/image" Target="../media/image16.png"/><Relationship Id="rId8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png"/><Relationship Id="rId7" Type="http://schemas.openxmlformats.org/officeDocument/2006/relationships/slide" Target="slide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9.png"/><Relationship Id="rId10" Type="http://schemas.openxmlformats.org/officeDocument/2006/relationships/image" Target="../media/image21.png"/><Relationship Id="rId4" Type="http://schemas.openxmlformats.org/officeDocument/2006/relationships/slide" Target="slide6.xml"/><Relationship Id="rId9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s://ru.wikipedia.org/wiki/RoboCup" TargetMode="External"/><Relationship Id="rId7" Type="http://schemas.openxmlformats.org/officeDocument/2006/relationships/slide" Target="slide3.xml"/><Relationship Id="rId2" Type="http://schemas.openxmlformats.org/officeDocument/2006/relationships/hyperlink" Target="https://www.robocup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slide" Target="slide2.xml"/><Relationship Id="rId4" Type="http://schemas.openxmlformats.org/officeDocument/2006/relationships/image" Target="../media/image22.png"/><Relationship Id="rId9" Type="http://schemas.microsoft.com/office/2007/relationships/hdphoto" Target="../media/hdphoto1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microsoft.com/office/2007/relationships/hdphoto" Target="../media/hdphoto1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slide" Target="slide3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slide" Target="slide2.xml"/><Relationship Id="rId7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" Target="slide2.xml"/><Relationship Id="rId7" Type="http://schemas.microsoft.com/office/2007/relationships/hdphoto" Target="../media/hdphoto13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slide" Target="slide8.xml"/><Relationship Id="rId4" Type="http://schemas.openxmlformats.org/officeDocument/2006/relationships/image" Target="../media/image20.png"/><Relationship Id="rId9" Type="http://schemas.microsoft.com/office/2007/relationships/hdphoto" Target="../media/hdphoto1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microsoft.com/office/2007/relationships/hdphoto" Target="../media/hdphoto15.wdp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78985" y="-131008"/>
            <a:ext cx="9144000" cy="2387600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chemeClr val="bg2">
                    <a:lumMod val="90000"/>
                  </a:schemeClr>
                </a:solidFill>
                <a:latin typeface="Comic Sans MS" panose="030F0702030302020204" pitchFamily="66" charset="0"/>
              </a:rPr>
              <a:t>Робофутбол</a:t>
            </a:r>
          </a:p>
        </p:txBody>
      </p:sp>
      <p:pic>
        <p:nvPicPr>
          <p:cNvPr id="4" name="Рисунок 3">
            <a:hlinkClick r:id="rId3" action="ppaction://hlinksldjump" tooltip="НАЧАТЬ ПРЕЗЕНТАЦИЮ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3000" r="95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684" y="2748500"/>
            <a:ext cx="5473148" cy="21892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15128" y="3581519"/>
            <a:ext cx="3690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</a:rPr>
              <a:t>НАЧАТЬ ПРЕЗЕНТАЦИЮ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7726" y="138383"/>
            <a:ext cx="1201016" cy="23471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42" t="12479" r="10822" b="12712"/>
          <a:stretch/>
        </p:blipFill>
        <p:spPr>
          <a:xfrm>
            <a:off x="9050170" y="138383"/>
            <a:ext cx="1202400" cy="1202400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5470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C000"/>
            </a:gs>
            <a:gs pos="90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 tooltip="МЕНЮ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89591"/>
            <a:ext cx="1287117" cy="1287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59396" y="1376708"/>
            <a:ext cx="91042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3600" dirty="0" smtClean="0">
                <a:latin typeface="Comic Sans MS" panose="030F0702030302020204" pitchFamily="66" charset="0"/>
                <a:cs typeface="Times New Roman" pitchFamily="18" charset="0"/>
              </a:rPr>
              <a:t>Удобный </a:t>
            </a:r>
            <a:r>
              <a:rPr lang="ru-RU" sz="3600" dirty="0">
                <a:latin typeface="Comic Sans MS" panose="030F0702030302020204" pitchFamily="66" charset="0"/>
                <a:cs typeface="Times New Roman" pitchFamily="18" charset="0"/>
              </a:rPr>
              <a:t>в управлении;</a:t>
            </a:r>
          </a:p>
          <a:p>
            <a:pPr marL="342900" indent="-342900">
              <a:buAutoNum type="arabicParenR"/>
            </a:pPr>
            <a:r>
              <a:rPr lang="ru-RU" sz="3600" dirty="0" smtClean="0">
                <a:latin typeface="Comic Sans MS" panose="030F0702030302020204" pitchFamily="66" charset="0"/>
                <a:cs typeface="Times New Roman" pitchFamily="18" charset="0"/>
              </a:rPr>
              <a:t>Стильный;</a:t>
            </a:r>
            <a:endParaRPr lang="ru-RU" sz="3600" dirty="0">
              <a:latin typeface="Comic Sans MS" panose="030F0702030302020204" pitchFamily="66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sz="3600" dirty="0" smtClean="0">
                <a:latin typeface="Comic Sans MS" panose="030F0702030302020204" pitchFamily="66" charset="0"/>
                <a:cs typeface="Times New Roman" pitchFamily="18" charset="0"/>
              </a:rPr>
              <a:t>Удовлетворяющий </a:t>
            </a:r>
            <a:r>
              <a:rPr lang="ru-RU" sz="3600" dirty="0">
                <a:latin typeface="Comic Sans MS" panose="030F0702030302020204" pitchFamily="66" charset="0"/>
                <a:cs typeface="Times New Roman" pitchFamily="18" charset="0"/>
              </a:rPr>
              <a:t>ограничениям по габаритам;</a:t>
            </a:r>
          </a:p>
          <a:p>
            <a:pPr marL="342900" indent="-342900">
              <a:buAutoNum type="arabicParenR"/>
            </a:pPr>
            <a:r>
              <a:rPr lang="ru-RU" sz="3600" dirty="0" smtClean="0">
                <a:latin typeface="Comic Sans MS" panose="030F0702030302020204" pitchFamily="66" charset="0"/>
                <a:cs typeface="Times New Roman" pitchFamily="18" charset="0"/>
              </a:rPr>
              <a:t>Удобный </a:t>
            </a:r>
            <a:r>
              <a:rPr lang="ru-RU" sz="3600" dirty="0">
                <a:latin typeface="Comic Sans MS" panose="030F0702030302020204" pitchFamily="66" charset="0"/>
                <a:cs typeface="Times New Roman" pitchFamily="18" charset="0"/>
              </a:rPr>
              <a:t>в зарядке (альтернативный способ зарядки: солнечная батарея</a:t>
            </a:r>
            <a:r>
              <a:rPr lang="ru-RU" sz="3600" dirty="0" smtClean="0">
                <a:latin typeface="Comic Sans MS" panose="030F0702030302020204" pitchFamily="66" charset="0"/>
                <a:cs typeface="Times New Roman" pitchFamily="18" charset="0"/>
              </a:rPr>
              <a:t>);</a:t>
            </a:r>
          </a:p>
          <a:p>
            <a:pPr marL="342900" indent="-342900">
              <a:buAutoNum type="arabicParenR"/>
            </a:pPr>
            <a:r>
              <a:rPr lang="ru-RU" sz="3600" dirty="0"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Comic Sans MS" panose="030F0702030302020204" pitchFamily="66" charset="0"/>
                <a:cs typeface="Times New Roman" pitchFamily="18" charset="0"/>
              </a:rPr>
              <a:t>Оригинальный в конструкции;</a:t>
            </a:r>
            <a:endParaRPr lang="ru-RU" sz="3600" dirty="0">
              <a:latin typeface="Comic Sans MS" panose="030F0702030302020204" pitchFamily="66" charset="0"/>
              <a:cs typeface="Times New Roman" pitchFamily="18" charset="0"/>
            </a:endParaRPr>
          </a:p>
          <a:p>
            <a:r>
              <a:rPr lang="ru-RU" sz="3600" dirty="0">
                <a:latin typeface="Comic Sans MS" panose="030F0702030302020204" pitchFamily="66" charset="0"/>
                <a:cs typeface="Times New Roman" pitchFamily="18" charset="0"/>
              </a:rPr>
              <a:t>6</a:t>
            </a:r>
            <a:r>
              <a:rPr lang="ru-RU" sz="3600" dirty="0" smtClean="0">
                <a:latin typeface="Comic Sans MS" panose="030F0702030302020204" pitchFamily="66" charset="0"/>
                <a:cs typeface="Times New Roman" pitchFamily="18" charset="0"/>
              </a:rPr>
              <a:t>) Без лагов</a:t>
            </a:r>
            <a:endParaRPr lang="ru-RU" sz="3600" dirty="0">
              <a:latin typeface="Comic Sans MS" panose="030F0702030302020204" pitchFamily="66" charset="0"/>
              <a:cs typeface="Times New Roman" pitchFamily="18" charset="0"/>
            </a:endParaRPr>
          </a:p>
          <a:p>
            <a:endParaRPr lang="ru-RU" sz="2000" dirty="0">
              <a:latin typeface="Comic Sans MS" panose="030F0702030302020204" pitchFamily="66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0764" y="119547"/>
            <a:ext cx="58442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anose="030F0702030302020204" pitchFamily="66" charset="0"/>
              </a:rPr>
              <a:t>КАКОЙ НАШ </a:t>
            </a:r>
            <a:r>
              <a:rPr lang="ru-RU" sz="4000" dirty="0">
                <a:latin typeface="Comic Sans MS" panose="030F0702030302020204" pitchFamily="66" charset="0"/>
              </a:rPr>
              <a:t>РОБОТ?</a:t>
            </a:r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000" r="97889">
                        <a14:foregroundMark x1="22000" y1="86778" x2="22000" y2="86778"/>
                        <a14:foregroundMark x1="82111" y1="86222" x2="82111" y2="86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49" y="87908"/>
            <a:ext cx="1288800" cy="1288800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76" t="7762" r="7906" b="7857"/>
          <a:stretch/>
        </p:blipFill>
        <p:spPr>
          <a:xfrm>
            <a:off x="10573594" y="5509015"/>
            <a:ext cx="1277163" cy="12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9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3" action="ppaction://hlinksldjump" tooltip="МЕНЮ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72174"/>
            <a:ext cx="1287117" cy="1287117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35157" y="72174"/>
            <a:ext cx="10515600" cy="1325563"/>
          </a:xfrm>
        </p:spPr>
        <p:txBody>
          <a:bodyPr/>
          <a:lstStyle/>
          <a:p>
            <a:r>
              <a:rPr lang="ru-RU" dirty="0">
                <a:latin typeface="Comic Sans MS" panose="030F0702030302020204" pitchFamily="66" charset="0"/>
              </a:rPr>
              <a:t>Схема электронных компонентов</a:t>
            </a:r>
          </a:p>
        </p:txBody>
      </p:sp>
      <p:pic>
        <p:nvPicPr>
          <p:cNvPr id="9" name="Рисунок 8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76" t="7762" r="7906" b="7857"/>
          <a:stretch/>
        </p:blipFill>
        <p:spPr>
          <a:xfrm rot="10800000">
            <a:off x="19493" y="5569200"/>
            <a:ext cx="1277163" cy="1288800"/>
          </a:xfrm>
          <a:prstGeom prst="rect">
            <a:avLst/>
          </a:prstGeom>
        </p:spPr>
      </p:pic>
      <p:pic>
        <p:nvPicPr>
          <p:cNvPr id="10" name="Рисунок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2000" r="97889">
                        <a14:foregroundMark x1="22000" y1="86778" x2="22000" y2="86778"/>
                        <a14:foregroundMark x1="82111" y1="86222" x2="82111" y2="86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49" y="87908"/>
            <a:ext cx="1288800" cy="1288800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2156791" y="1143001"/>
            <a:ext cx="7523922" cy="5496338"/>
            <a:chOff x="1576971" y="37400"/>
            <a:chExt cx="8246483" cy="6201528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6657942" y="3942735"/>
              <a:ext cx="221440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5618747" y="1007574"/>
              <a:ext cx="0" cy="479019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600" b="97000" l="12100" r="94400"/>
                      </a14:imgEffect>
                    </a14:imgLayer>
                  </a14:imgProps>
                </a:ext>
              </a:extLst>
            </a:blip>
            <a:srcRect l="16316" t="4770" r="6343" b="4554"/>
            <a:stretch/>
          </p:blipFill>
          <p:spPr>
            <a:xfrm>
              <a:off x="6168177" y="221789"/>
              <a:ext cx="1578208" cy="1813560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9167" b="78571" l="1484" r="9940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5" t="29964" r="2688" b="30753"/>
            <a:stretch/>
          </p:blipFill>
          <p:spPr>
            <a:xfrm>
              <a:off x="8136467" y="2934607"/>
              <a:ext cx="1346375" cy="550607"/>
            </a:xfrm>
            <a:prstGeom prst="rect">
              <a:avLst/>
            </a:prstGeom>
          </p:spPr>
        </p:pic>
        <p:pic>
          <p:nvPicPr>
            <p:cNvPr id="17" name="Picture 2" descr="https://go3.imgsmail.ru/imgpreview?key=276b7d1aefa560&amp;mb=storage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706" b="93627" l="9314" r="4754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1" t="6972" r="51166" b="7008"/>
            <a:stretch/>
          </p:blipFill>
          <p:spPr bwMode="auto">
            <a:xfrm>
              <a:off x="3177637" y="2315571"/>
              <a:ext cx="1499320" cy="33894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9048" b="83492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5" t="29964" r="2688" b="30753"/>
            <a:stretch/>
          </p:blipFill>
          <p:spPr>
            <a:xfrm>
              <a:off x="8477079" y="5528733"/>
              <a:ext cx="1346375" cy="514617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33631" b="65179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5" t="29964" r="2688" b="30753"/>
            <a:stretch/>
          </p:blipFill>
          <p:spPr>
            <a:xfrm rot="10800000">
              <a:off x="1590828" y="5688321"/>
              <a:ext cx="1346375" cy="550607"/>
            </a:xfrm>
            <a:prstGeom prst="rect">
              <a:avLst/>
            </a:prstGeom>
          </p:spPr>
        </p:pic>
        <p:cxnSp>
          <p:nvCxnSpPr>
            <p:cNvPr id="20" name="Прямая соединительная линия 19"/>
            <p:cNvCxnSpPr/>
            <p:nvPr/>
          </p:nvCxnSpPr>
          <p:spPr>
            <a:xfrm>
              <a:off x="6617749" y="3942735"/>
              <a:ext cx="1173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6735097" y="3108351"/>
              <a:ext cx="0" cy="8343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H="1">
              <a:off x="6735097" y="3108349"/>
              <a:ext cx="1401371" cy="536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6735097" y="4143491"/>
              <a:ext cx="0" cy="17326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H="1" flipV="1">
              <a:off x="3058799" y="2254376"/>
              <a:ext cx="1709850" cy="3486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 flipV="1">
              <a:off x="6735097" y="5876129"/>
              <a:ext cx="1741982" cy="38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 flipV="1">
              <a:off x="4771114" y="2257162"/>
              <a:ext cx="19831" cy="1885631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4865652" y="3942735"/>
              <a:ext cx="1671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5897479" y="4130541"/>
              <a:ext cx="1015918" cy="1295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4881717" y="4146860"/>
              <a:ext cx="10917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4737865" y="3942735"/>
              <a:ext cx="7454" cy="1891353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2922058" y="5834088"/>
              <a:ext cx="1815807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H="1">
              <a:off x="3051475" y="2254376"/>
              <a:ext cx="4806" cy="853973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6072390" y="2310931"/>
              <a:ext cx="0" cy="12146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H="1" flipV="1">
              <a:off x="6206825" y="2198754"/>
              <a:ext cx="74" cy="1291542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6489592" y="2173900"/>
              <a:ext cx="812441" cy="831851"/>
            </a:xfrm>
            <a:prstGeom prst="rect">
              <a:avLst/>
            </a:prstGeom>
          </p:spPr>
        </p:pic>
        <p:cxnSp>
          <p:nvCxnSpPr>
            <p:cNvPr id="36" name="Прямая соединительная линия 35"/>
            <p:cNvCxnSpPr/>
            <p:nvPr/>
          </p:nvCxnSpPr>
          <p:spPr>
            <a:xfrm flipH="1" flipV="1">
              <a:off x="4952138" y="507684"/>
              <a:ext cx="25044" cy="28099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4977181" y="3317611"/>
              <a:ext cx="6757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5651674" y="3317613"/>
              <a:ext cx="1223" cy="2891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 flipV="1">
              <a:off x="5562586" y="3317612"/>
              <a:ext cx="1223" cy="2891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 flipV="1">
              <a:off x="5466564" y="3326191"/>
              <a:ext cx="7207" cy="2891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5373102" y="3326191"/>
              <a:ext cx="4374" cy="3180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flipH="1" flipV="1">
              <a:off x="5281162" y="3317611"/>
              <a:ext cx="2851" cy="2891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flipH="1" flipV="1">
              <a:off x="5188238" y="3317610"/>
              <a:ext cx="3836" cy="28918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Рисунок 43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10267" b="87867" l="19444" r="7888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89" t="12537" r="22132" b="14601"/>
            <a:stretch/>
          </p:blipFill>
          <p:spPr>
            <a:xfrm rot="10800000">
              <a:off x="4919328" y="3470785"/>
              <a:ext cx="1671484" cy="1828801"/>
            </a:xfrm>
            <a:prstGeom prst="rect">
              <a:avLst/>
            </a:prstGeom>
          </p:spPr>
        </p:pic>
        <p:cxnSp>
          <p:nvCxnSpPr>
            <p:cNvPr id="45" name="Прямая соединительная линия 44"/>
            <p:cNvCxnSpPr/>
            <p:nvPr/>
          </p:nvCxnSpPr>
          <p:spPr>
            <a:xfrm flipH="1">
              <a:off x="4556935" y="1642720"/>
              <a:ext cx="4083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544428" y="1436953"/>
              <a:ext cx="414564" cy="6097"/>
            </a:xfrm>
            <a:prstGeom prst="rect">
              <a:avLst/>
            </a:prstGeom>
          </p:spPr>
        </p:pic>
        <p:pic>
          <p:nvPicPr>
            <p:cNvPr id="47" name="Рисунок 46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551357" y="1291616"/>
              <a:ext cx="414564" cy="6097"/>
            </a:xfrm>
            <a:prstGeom prst="rect">
              <a:avLst/>
            </a:prstGeom>
          </p:spPr>
        </p:pic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544163" y="1212283"/>
              <a:ext cx="414564" cy="6097"/>
            </a:xfrm>
            <a:prstGeom prst="rect">
              <a:avLst/>
            </a:prstGeom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4550355" y="1121338"/>
              <a:ext cx="414564" cy="6097"/>
            </a:xfrm>
            <a:prstGeom prst="rect">
              <a:avLst/>
            </a:prstGeom>
          </p:spPr>
        </p:pic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4550636" y="1024298"/>
              <a:ext cx="4083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 flipH="1">
              <a:off x="4542074" y="869944"/>
              <a:ext cx="4083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4558022" y="778520"/>
              <a:ext cx="403582" cy="326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flipH="1">
              <a:off x="4550636" y="507684"/>
              <a:ext cx="4083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>
              <a:stCxn id="17" idx="0"/>
            </p:cNvCxnSpPr>
            <p:nvPr/>
          </p:nvCxnSpPr>
          <p:spPr>
            <a:xfrm flipV="1">
              <a:off x="3927297" y="2310931"/>
              <a:ext cx="2145093" cy="46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flipH="1" flipV="1">
              <a:off x="3923099" y="2198754"/>
              <a:ext cx="2293504" cy="3023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>
              <a:stCxn id="17" idx="0"/>
              <a:endCxn id="17" idx="0"/>
            </p:cNvCxnSpPr>
            <p:nvPr/>
          </p:nvCxnSpPr>
          <p:spPr>
            <a:xfrm>
              <a:off x="3927297" y="2315571"/>
              <a:ext cx="0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>
              <a:endCxn id="17" idx="0"/>
            </p:cNvCxnSpPr>
            <p:nvPr/>
          </p:nvCxnSpPr>
          <p:spPr>
            <a:xfrm>
              <a:off x="3923099" y="2198753"/>
              <a:ext cx="4198" cy="116818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flipH="1">
              <a:off x="5396674" y="3317610"/>
              <a:ext cx="6757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2925313" y="2133789"/>
              <a:ext cx="0" cy="7844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 flipH="1" flipV="1">
              <a:off x="2922056" y="2135201"/>
              <a:ext cx="1935652" cy="98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H="1" flipV="1">
              <a:off x="4849394" y="2150823"/>
              <a:ext cx="16258" cy="17919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 flipV="1">
              <a:off x="2656726" y="3108348"/>
              <a:ext cx="393766" cy="1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pic>
          <p:nvPicPr>
            <p:cNvPr id="63" name="Рисунок 62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33631" b="65179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5" t="29964" r="2688" b="30753"/>
            <a:stretch/>
          </p:blipFill>
          <p:spPr>
            <a:xfrm rot="10800000">
              <a:off x="1576971" y="2767003"/>
              <a:ext cx="1346375" cy="550607"/>
            </a:xfrm>
            <a:prstGeom prst="rect">
              <a:avLst/>
            </a:prstGeom>
          </p:spPr>
        </p:pic>
        <p:cxnSp>
          <p:nvCxnSpPr>
            <p:cNvPr id="64" name="Прямая соединительная линия 63"/>
            <p:cNvCxnSpPr/>
            <p:nvPr/>
          </p:nvCxnSpPr>
          <p:spPr>
            <a:xfrm flipH="1">
              <a:off x="2903175" y="6043350"/>
              <a:ext cx="1978542" cy="193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V="1">
              <a:off x="4873701" y="4149213"/>
              <a:ext cx="8016" cy="18975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flipH="1">
              <a:off x="6913397" y="3335995"/>
              <a:ext cx="1223071" cy="1110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V="1">
              <a:off x="6913398" y="3350060"/>
              <a:ext cx="0" cy="795337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flipH="1" flipV="1">
              <a:off x="6879382" y="3942735"/>
              <a:ext cx="9989" cy="1745587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 flipH="1" flipV="1">
              <a:off x="6889371" y="5688321"/>
              <a:ext cx="1587708" cy="2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0" name="Соединительная линия уступом 69"/>
            <p:cNvCxnSpPr>
              <a:stCxn id="15" idx="3"/>
            </p:cNvCxnSpPr>
            <p:nvPr/>
          </p:nvCxnSpPr>
          <p:spPr>
            <a:xfrm flipH="1">
              <a:off x="7284485" y="1128569"/>
              <a:ext cx="461900" cy="1291723"/>
            </a:xfrm>
            <a:prstGeom prst="bentConnector4">
              <a:avLst>
                <a:gd name="adj1" fmla="val -49491"/>
                <a:gd name="adj2" fmla="val 100175"/>
              </a:avLst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Соединительная линия уступом 70"/>
            <p:cNvCxnSpPr/>
            <p:nvPr/>
          </p:nvCxnSpPr>
          <p:spPr>
            <a:xfrm rot="5400000">
              <a:off x="6818985" y="1855532"/>
              <a:ext cx="1135341" cy="205623"/>
            </a:xfrm>
            <a:prstGeom prst="bentConnector3">
              <a:avLst>
                <a:gd name="adj1" fmla="val 101456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Соединительная линия уступом 71"/>
            <p:cNvCxnSpPr/>
            <p:nvPr/>
          </p:nvCxnSpPr>
          <p:spPr>
            <a:xfrm rot="10800000">
              <a:off x="3678978" y="113656"/>
              <a:ext cx="1972697" cy="1419204"/>
            </a:xfrm>
            <a:prstGeom prst="bentConnector3">
              <a:avLst>
                <a:gd name="adj1" fmla="val 3210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>
              <a:off x="3678988" y="112723"/>
              <a:ext cx="0" cy="11649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 flipH="1">
              <a:off x="3678988" y="1277682"/>
              <a:ext cx="9443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Соединительная линия уступом 74"/>
            <p:cNvCxnSpPr/>
            <p:nvPr/>
          </p:nvCxnSpPr>
          <p:spPr>
            <a:xfrm rot="10800000">
              <a:off x="3648737" y="78303"/>
              <a:ext cx="1970010" cy="1408289"/>
            </a:xfrm>
            <a:prstGeom prst="bentConnector3">
              <a:avLst>
                <a:gd name="adj1" fmla="val 28624"/>
              </a:avLst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6" name="Соединительная линия уступом 75"/>
            <p:cNvCxnSpPr/>
            <p:nvPr/>
          </p:nvCxnSpPr>
          <p:spPr>
            <a:xfrm rot="16200000" flipV="1">
              <a:off x="3048063" y="677264"/>
              <a:ext cx="1674280" cy="476353"/>
            </a:xfrm>
            <a:prstGeom prst="bentConnector3">
              <a:avLst>
                <a:gd name="adj1" fmla="val 22453"/>
              </a:avLst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7283844" y="2767003"/>
              <a:ext cx="90565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V="1">
              <a:off x="8189495" y="37400"/>
              <a:ext cx="0" cy="27296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3605463" y="37400"/>
              <a:ext cx="4584032" cy="128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>
              <a:off x="3605463" y="50208"/>
              <a:ext cx="6773" cy="15925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3612236" y="1642720"/>
              <a:ext cx="18772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7283844" y="2661281"/>
              <a:ext cx="187434" cy="1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>
              <a:off x="7471278" y="2661281"/>
              <a:ext cx="0" cy="381026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 flipH="1" flipV="1">
              <a:off x="6206826" y="3042307"/>
              <a:ext cx="1264452" cy="352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 flipH="1">
              <a:off x="5651675" y="1532861"/>
              <a:ext cx="39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 flipH="1">
              <a:off x="5690637" y="1247083"/>
              <a:ext cx="300" cy="2857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Соединительная линия уступом 86"/>
            <p:cNvCxnSpPr/>
            <p:nvPr/>
          </p:nvCxnSpPr>
          <p:spPr>
            <a:xfrm rot="10800000">
              <a:off x="4422603" y="695204"/>
              <a:ext cx="1139982" cy="890726"/>
            </a:xfrm>
            <a:prstGeom prst="bentConnector3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/>
          </p:nvCxnSpPr>
          <p:spPr>
            <a:xfrm flipV="1">
              <a:off x="5562586" y="1183105"/>
              <a:ext cx="0" cy="403459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pic>
          <p:nvPicPr>
            <p:cNvPr id="89" name="Рисунок 88"/>
            <p:cNvPicPr>
              <a:picLocks noChangeAspect="1"/>
            </p:cNvPicPr>
            <p:nvPr/>
          </p:nvPicPr>
          <p:blipFill rotWithShape="1"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31750" b="83000" l="0" r="99000"/>
                      </a14:imgEffect>
                    </a14:imgLayer>
                  </a14:imgProps>
                </a:ext>
              </a:extLst>
            </a:blip>
            <a:srcRect l="1555" t="32334" r="1889" b="29333"/>
            <a:stretch/>
          </p:blipFill>
          <p:spPr>
            <a:xfrm rot="5400000">
              <a:off x="5048413" y="681815"/>
              <a:ext cx="1087636" cy="431800"/>
            </a:xfrm>
            <a:prstGeom prst="rect">
              <a:avLst/>
            </a:prstGeom>
          </p:spPr>
        </p:pic>
        <p:cxnSp>
          <p:nvCxnSpPr>
            <p:cNvPr id="90" name="Соединительная линия уступом 89"/>
            <p:cNvCxnSpPr/>
            <p:nvPr/>
          </p:nvCxnSpPr>
          <p:spPr>
            <a:xfrm rot="10800000">
              <a:off x="4651630" y="602510"/>
              <a:ext cx="837080" cy="830905"/>
            </a:xfrm>
            <a:prstGeom prst="bentConnector3">
              <a:avLst>
                <a:gd name="adj1" fmla="val 46167"/>
              </a:avLst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pic>
          <p:nvPicPr>
            <p:cNvPr id="91" name="Рисунок 90"/>
            <p:cNvPicPr>
              <a:picLocks noChangeAspect="1"/>
            </p:cNvPicPr>
            <p:nvPr/>
          </p:nvPicPr>
          <p:blipFill rotWithShape="1"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4779" b="93982" l="13384" r="8484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42" t="5412" r="16907" b="10255"/>
            <a:stretch/>
          </p:blipFill>
          <p:spPr>
            <a:xfrm rot="10800000">
              <a:off x="3741121" y="151678"/>
              <a:ext cx="1089661" cy="1981203"/>
            </a:xfrm>
            <a:prstGeom prst="rect">
              <a:avLst/>
            </a:prstGeom>
          </p:spPr>
        </p:pic>
        <p:cxnSp>
          <p:nvCxnSpPr>
            <p:cNvPr id="92" name="Прямая соединительная линия 91"/>
            <p:cNvCxnSpPr/>
            <p:nvPr/>
          </p:nvCxnSpPr>
          <p:spPr>
            <a:xfrm>
              <a:off x="4745319" y="3942735"/>
              <a:ext cx="117348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>
              <a:off x="4790584" y="4143491"/>
              <a:ext cx="88208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430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DD8CF0-CF69-4357-83C9-523128D94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0265" y="178644"/>
            <a:ext cx="4953000" cy="1325563"/>
          </a:xfrm>
        </p:spPr>
        <p:txBody>
          <a:bodyPr/>
          <a:lstStyle/>
          <a:p>
            <a:r>
              <a:rPr lang="en-US" dirty="0" smtClean="0">
                <a:latin typeface="Comic Sans MS" panose="030F0702030302020204" pitchFamily="66" charset="0"/>
              </a:rPr>
              <a:t>Web-</a:t>
            </a:r>
            <a:r>
              <a:rPr lang="ru-RU" dirty="0" smtClean="0">
                <a:latin typeface="Comic Sans MS" panose="030F0702030302020204" pitchFamily="66" charset="0"/>
              </a:rPr>
              <a:t>интерфейс</a:t>
            </a:r>
            <a:br>
              <a:rPr lang="ru-RU" dirty="0" smtClean="0">
                <a:latin typeface="Comic Sans MS" panose="030F0702030302020204" pitchFamily="66" charset="0"/>
              </a:rPr>
            </a:br>
            <a:r>
              <a:rPr lang="ru-RU" dirty="0" smtClean="0">
                <a:latin typeface="Comic Sans MS" panose="030F0702030302020204" pitchFamily="66" charset="0"/>
              </a:rPr>
              <a:t>(</a:t>
            </a:r>
            <a:r>
              <a:rPr lang="en-US" dirty="0" smtClean="0">
                <a:latin typeface="Comic Sans MS" panose="030F0702030302020204" pitchFamily="66" charset="0"/>
              </a:rPr>
              <a:t>html</a:t>
            </a:r>
            <a:r>
              <a:rPr lang="ru-RU" dirty="0" smtClean="0">
                <a:latin typeface="Comic Sans MS" panose="030F0702030302020204" pitchFamily="66" charset="0"/>
              </a:rPr>
              <a:t>)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" t="4277" r="466" b="4862"/>
          <a:stretch/>
        </p:blipFill>
        <p:spPr>
          <a:xfrm>
            <a:off x="304799" y="2422208"/>
            <a:ext cx="7680960" cy="395369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0" b="26632"/>
          <a:stretch/>
        </p:blipFill>
        <p:spPr>
          <a:xfrm>
            <a:off x="8603265" y="1631707"/>
            <a:ext cx="3086100" cy="4744193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 tooltip="МЕНЮ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72174"/>
            <a:ext cx="1287117" cy="1287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72174"/>
            <a:ext cx="1288800" cy="12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98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3" action="ppaction://hlinksldjump" tooltip="МЕНЮ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72174"/>
            <a:ext cx="1287117" cy="128711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366" y="1699592"/>
            <a:ext cx="5125277" cy="466621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Прикрутить драйвер мотора;</a:t>
            </a:r>
          </a:p>
          <a:p>
            <a:r>
              <a:rPr lang="ru-RU" dirty="0" smtClean="0"/>
              <a:t>Прикрутить колёса;</a:t>
            </a:r>
          </a:p>
          <a:p>
            <a:r>
              <a:rPr lang="ru-RU" dirty="0" smtClean="0"/>
              <a:t>Подсоединить драйвер</a:t>
            </a:r>
          </a:p>
          <a:p>
            <a:pPr marL="0" indent="0">
              <a:buNone/>
            </a:pPr>
            <a:r>
              <a:rPr lang="ru-RU" dirty="0" smtClean="0"/>
              <a:t>мотора к колёсам;</a:t>
            </a:r>
          </a:p>
          <a:p>
            <a:r>
              <a:rPr lang="ru-RU" dirty="0" smtClean="0"/>
              <a:t>Поставить батарейный отсек;</a:t>
            </a:r>
          </a:p>
          <a:p>
            <a:r>
              <a:rPr lang="ru-RU" dirty="0" smtClean="0"/>
              <a:t>Поставить </a:t>
            </a:r>
            <a:r>
              <a:rPr lang="en-US" dirty="0" smtClean="0"/>
              <a:t>Wi-Fi </a:t>
            </a:r>
            <a:r>
              <a:rPr lang="ru-RU" dirty="0" smtClean="0"/>
              <a:t>модуль;</a:t>
            </a:r>
          </a:p>
          <a:p>
            <a:r>
              <a:rPr lang="ru-RU" dirty="0" smtClean="0"/>
              <a:t>Поставить </a:t>
            </a:r>
            <a:r>
              <a:rPr lang="en-US" dirty="0" smtClean="0"/>
              <a:t>Bluetooth </a:t>
            </a:r>
            <a:r>
              <a:rPr lang="ru-RU" dirty="0" smtClean="0"/>
              <a:t>модуль;</a:t>
            </a:r>
          </a:p>
          <a:p>
            <a:r>
              <a:rPr lang="ru-RU" dirty="0" smtClean="0"/>
              <a:t>Поставить соленоид;</a:t>
            </a:r>
          </a:p>
          <a:p>
            <a:r>
              <a:rPr lang="ru-RU" dirty="0" smtClean="0"/>
              <a:t>Соединить всё проводами;</a:t>
            </a:r>
          </a:p>
          <a:p>
            <a:r>
              <a:rPr lang="ru-RU" dirty="0" smtClean="0"/>
              <a:t>Поставить крышку.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35157" y="72174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Технология изготовления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1" y="1699592"/>
            <a:ext cx="6135756" cy="46018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78" b="93222" l="8667" r="92000">
                        <a14:foregroundMark x1="51111" y1="48556" x2="51111" y2="48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66" y="108937"/>
            <a:ext cx="1288800" cy="12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16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C000"/>
            </a:gs>
            <a:gs pos="90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 tooltip="МЕНЮ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89591"/>
            <a:ext cx="1287117" cy="1287117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864247"/>
              </p:ext>
            </p:extLst>
          </p:nvPr>
        </p:nvGraphicFramePr>
        <p:xfrm>
          <a:off x="1598556" y="804924"/>
          <a:ext cx="8663184" cy="527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5796">
                  <a:extLst>
                    <a:ext uri="{9D8B030D-6E8A-4147-A177-3AD203B41FA5}">
                      <a16:colId xmlns:a16="http://schemas.microsoft.com/office/drawing/2014/main" val="1434250369"/>
                    </a:ext>
                  </a:extLst>
                </a:gridCol>
                <a:gridCol w="2165796">
                  <a:extLst>
                    <a:ext uri="{9D8B030D-6E8A-4147-A177-3AD203B41FA5}">
                      <a16:colId xmlns:a16="http://schemas.microsoft.com/office/drawing/2014/main" val="176943288"/>
                    </a:ext>
                  </a:extLst>
                </a:gridCol>
                <a:gridCol w="2165796">
                  <a:extLst>
                    <a:ext uri="{9D8B030D-6E8A-4147-A177-3AD203B41FA5}">
                      <a16:colId xmlns:a16="http://schemas.microsoft.com/office/drawing/2014/main" val="1040363834"/>
                    </a:ext>
                  </a:extLst>
                </a:gridCol>
                <a:gridCol w="2165796">
                  <a:extLst>
                    <a:ext uri="{9D8B030D-6E8A-4147-A177-3AD203B41FA5}">
                      <a16:colId xmlns:a16="http://schemas.microsoft.com/office/drawing/2014/main" val="760933080"/>
                    </a:ext>
                  </a:extLst>
                </a:gridCol>
              </a:tblGrid>
              <a:tr h="511801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позиции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(с учётом количества), в руб.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81708"/>
                  </a:ext>
                </a:extLst>
              </a:tr>
              <a:tr h="45792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Микроконтроллер </a:t>
                      </a:r>
                      <a:r>
                        <a:rPr lang="en-US" sz="14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NodeMCU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167,04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1232152"/>
                  </a:ext>
                </a:extLst>
              </a:tr>
              <a:tr h="51180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Драйвер</a:t>
                      </a:r>
                      <a:r>
                        <a:rPr lang="ru-RU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моторов </a:t>
                      </a:r>
                      <a:r>
                        <a:rPr lang="en-US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L298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970548"/>
                  </a:ext>
                </a:extLst>
              </a:tr>
              <a:tr h="3232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Двигатель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1060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077189"/>
                  </a:ext>
                </a:extLst>
              </a:tr>
              <a:tr h="37027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Колесо для двигателя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377607"/>
                  </a:ext>
                </a:extLst>
              </a:tr>
              <a:tr h="3232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 питания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1086461"/>
                  </a:ext>
                </a:extLst>
              </a:tr>
              <a:tr h="3232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Фанера 20х20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825693"/>
                  </a:ext>
                </a:extLst>
              </a:tr>
              <a:tr h="3232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Батарейки </a:t>
                      </a:r>
                      <a:r>
                        <a:rPr lang="en-US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GP super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273343"/>
                  </a:ext>
                </a:extLst>
              </a:tr>
              <a:tr h="3232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362783"/>
                  </a:ext>
                </a:extLst>
              </a:tr>
              <a:tr h="3232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Крепёж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809266"/>
                  </a:ext>
                </a:extLst>
              </a:tr>
              <a:tr h="3232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Батарейный бокс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9247659"/>
                  </a:ext>
                </a:extLst>
              </a:tr>
              <a:tr h="3232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1473474"/>
                  </a:ext>
                </a:extLst>
              </a:tr>
              <a:tr h="32324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9881105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4820482" y="256478"/>
            <a:ext cx="2219332" cy="4766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СМЕТА</a:t>
            </a:r>
          </a:p>
        </p:txBody>
      </p:sp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" y="89591"/>
            <a:ext cx="1288800" cy="1288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53839" y="6153415"/>
            <a:ext cx="8552617" cy="504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Итого: 3</a:t>
            </a:r>
            <a:r>
              <a:rPr lang="en-US" sz="3600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91</a:t>
            </a:r>
            <a:r>
              <a:rPr lang="ru-RU" sz="3600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1,4 руб.</a:t>
            </a:r>
          </a:p>
        </p:txBody>
      </p:sp>
      <p:pic>
        <p:nvPicPr>
          <p:cNvPr id="5" name="Рисунок 4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76" t="7762" r="7906" b="7857"/>
          <a:stretch/>
        </p:blipFill>
        <p:spPr>
          <a:xfrm>
            <a:off x="10573594" y="5509015"/>
            <a:ext cx="1277163" cy="12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8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75A05E-90E2-45FD-9710-C789ED16F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98354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Comic Sans MS" panose="030F0702030302020204" pitchFamily="66" charset="0"/>
              </a:rPr>
              <a:t>Себестоимость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0E420C-43B1-4093-B869-2124FC951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73" y="1039015"/>
            <a:ext cx="10515600" cy="5271441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>
                <a:latin typeface="Comic Sans MS" panose="030F0702030302020204" pitchFamily="66" charset="0"/>
              </a:rPr>
              <a:t>По смете стоимость робота: 3911,4 руб</a:t>
            </a:r>
            <a:r>
              <a:rPr lang="ru-RU" sz="2000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ru-RU" sz="2000" u="sng" dirty="0">
                <a:latin typeface="Comic Sans MS" panose="030F0702030302020204" pitchFamily="66" charset="0"/>
              </a:rPr>
              <a:t>Постоянные издержки</a:t>
            </a:r>
            <a:r>
              <a:rPr lang="ru-RU" sz="2000" u="sng" dirty="0" smtClean="0">
                <a:latin typeface="Comic Sans MS" panose="030F0702030302020204" pitchFamily="66" charset="0"/>
              </a:rPr>
              <a:t>:</a:t>
            </a:r>
            <a:endParaRPr lang="ru-RU" sz="2000" u="sng" dirty="0">
              <a:latin typeface="Comic Sans MS" panose="030F0702030302020204" pitchFamily="66" charset="0"/>
            </a:endParaRPr>
          </a:p>
          <a:p>
            <a:r>
              <a:rPr lang="ru-RU" sz="2000" dirty="0">
                <a:latin typeface="Comic Sans MS" panose="030F0702030302020204" pitchFamily="66" charset="0"/>
              </a:rPr>
              <a:t>Зарплата на 1 работника: 30000 руб. (с учётом налогов (в размере 43 %): 53000 </a:t>
            </a:r>
            <a:r>
              <a:rPr lang="ru-RU" sz="2000" dirty="0" smtClean="0">
                <a:latin typeface="Comic Sans MS" panose="030F0702030302020204" pitchFamily="66" charset="0"/>
              </a:rPr>
              <a:t>руб.) в </a:t>
            </a:r>
            <a:r>
              <a:rPr lang="ru-RU" sz="2000" dirty="0">
                <a:latin typeface="Comic Sans MS" panose="030F0702030302020204" pitchFamily="66" charset="0"/>
              </a:rPr>
              <a:t>месяц.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anose="030F0702030302020204" pitchFamily="66" charset="0"/>
              </a:rPr>
              <a:t>Аренда </a:t>
            </a:r>
            <a:r>
              <a:rPr lang="ru-RU" sz="2000" dirty="0">
                <a:latin typeface="Comic Sans MS" panose="030F0702030302020204" pitchFamily="66" charset="0"/>
              </a:rPr>
              <a:t>места и оборудования (вместе с электроэнергией и интернетом) в Изобретариуме: 30000 руб., в месяц.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Если мы сможем договориться с Изобретариумом о скидке (в размере 80 %) на аренду помещения, за счёт размещения логотипа Изобретариума на наших роботах, то будем вместо 30000 руб., выплачивать 6000 руб., в месяц.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В месяц мы выпускаем по 10 роботов.</a:t>
            </a:r>
          </a:p>
          <a:p>
            <a:r>
              <a:rPr lang="ru-RU" sz="2000" dirty="0">
                <a:latin typeface="Comic Sans MS" panose="030F0702030302020204" pitchFamily="66" charset="0"/>
              </a:rPr>
              <a:t>Стоимость одного робота: </a:t>
            </a:r>
            <a:r>
              <a:rPr lang="ru-RU" sz="2000" dirty="0" smtClean="0">
                <a:latin typeface="Comic Sans MS" panose="030F0702030302020204" pitchFamily="66" charset="0"/>
              </a:rPr>
              <a:t>21 261,9 </a:t>
            </a:r>
            <a:r>
              <a:rPr lang="ru-RU" sz="2000" dirty="0">
                <a:latin typeface="Comic Sans MS" panose="030F0702030302020204" pitchFamily="66" charset="0"/>
              </a:rPr>
              <a:t>руб.</a:t>
            </a:r>
          </a:p>
          <a:p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НО! </a:t>
            </a:r>
            <a:r>
              <a:rPr lang="ru-RU" sz="2000" dirty="0">
                <a:latin typeface="Comic Sans MS" panose="030F0702030302020204" pitchFamily="66" charset="0"/>
              </a:rPr>
              <a:t>Если мы договоримся с работниками и поработаем без зарплаты, то наш робот будет стоить: </a:t>
            </a:r>
            <a:r>
              <a:rPr lang="ru-RU" sz="2000" dirty="0" smtClean="0">
                <a:latin typeface="Comic Sans MS" panose="030F0702030302020204" pitchFamily="66" charset="0"/>
              </a:rPr>
              <a:t>4699,4 </a:t>
            </a:r>
            <a:r>
              <a:rPr lang="ru-RU" sz="2000" dirty="0">
                <a:latin typeface="Comic Sans MS" panose="030F0702030302020204" pitchFamily="66" charset="0"/>
              </a:rPr>
              <a:t>руб.</a:t>
            </a:r>
          </a:p>
          <a:p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ЛИБО: </a:t>
            </a:r>
            <a:r>
              <a:rPr lang="ru-RU" sz="2000" dirty="0">
                <a:latin typeface="Comic Sans MS" panose="030F0702030302020204" pitchFamily="66" charset="0"/>
              </a:rPr>
              <a:t>Если мы оставим ту же заработную плату для сотрудников, но увеличим количество изготавливаемых роботов в два раза, то один такой робот будет стоить: </a:t>
            </a:r>
            <a:r>
              <a:rPr lang="ru-RU" sz="2000" dirty="0" smtClean="0">
                <a:latin typeface="Comic Sans MS" panose="030F0702030302020204" pitchFamily="66" charset="0"/>
              </a:rPr>
              <a:t>12 668,2 </a:t>
            </a:r>
            <a:r>
              <a:rPr lang="ru-RU" sz="2000" dirty="0">
                <a:latin typeface="Comic Sans MS" panose="030F0702030302020204" pitchFamily="66" charset="0"/>
              </a:rPr>
              <a:t>руб</a:t>
            </a:r>
            <a:r>
              <a:rPr lang="ru-RU" sz="2000" dirty="0" smtClean="0">
                <a:latin typeface="Comic Sans MS" panose="030F0702030302020204" pitchFamily="66" charset="0"/>
              </a:rPr>
              <a:t>. (Увеличивая количество мы можем выйти на более оптимальные условия закупок)</a:t>
            </a:r>
          </a:p>
          <a:p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>
            <a:hlinkClick r:id="rId3" action="ppaction://hlinksldjump" tooltip="МЕНЮ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89591"/>
            <a:ext cx="1287117" cy="1287117"/>
          </a:xfrm>
          <a:prstGeom prst="rect">
            <a:avLst/>
          </a:prstGeom>
        </p:spPr>
      </p:pic>
      <p:pic>
        <p:nvPicPr>
          <p:cNvPr id="5" name="Рисунок 4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76" t="7762" r="7906" b="7857"/>
          <a:stretch/>
        </p:blipFill>
        <p:spPr>
          <a:xfrm rot="10800000">
            <a:off x="19493" y="5569200"/>
            <a:ext cx="1277163" cy="1288800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" y="89591"/>
            <a:ext cx="1288800" cy="1288800"/>
          </a:xfrm>
          <a:prstGeom prst="rect">
            <a:avLst/>
          </a:prstGeom>
        </p:spPr>
      </p:pic>
      <p:pic>
        <p:nvPicPr>
          <p:cNvPr id="7" name="Рисунок 6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76" t="7762" r="7906" b="7857"/>
          <a:stretch/>
        </p:blipFill>
        <p:spPr>
          <a:xfrm>
            <a:off x="10573594" y="5509015"/>
            <a:ext cx="1277163" cy="12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0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3" action="ppaction://hlinksldjump" tooltip="МЕНЮ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72174"/>
            <a:ext cx="1287117" cy="1287117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9515293"/>
              </p:ext>
            </p:extLst>
          </p:nvPr>
        </p:nvGraphicFramePr>
        <p:xfrm>
          <a:off x="887893" y="1569058"/>
          <a:ext cx="9906002" cy="258483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53001">
                  <a:extLst>
                    <a:ext uri="{9D8B030D-6E8A-4147-A177-3AD203B41FA5}">
                      <a16:colId xmlns:a16="http://schemas.microsoft.com/office/drawing/2014/main" val="3164265759"/>
                    </a:ext>
                  </a:extLst>
                </a:gridCol>
                <a:gridCol w="4953001">
                  <a:extLst>
                    <a:ext uri="{9D8B030D-6E8A-4147-A177-3AD203B41FA5}">
                      <a16:colId xmlns:a16="http://schemas.microsoft.com/office/drawing/2014/main" val="928080646"/>
                    </a:ext>
                  </a:extLst>
                </a:gridCol>
              </a:tblGrid>
              <a:tr h="1073426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Comic Sans MS" panose="030F0702030302020204" pitchFamily="66" charset="0"/>
                        </a:rPr>
                        <a:t>Деталь:</a:t>
                      </a:r>
                      <a:endParaRPr lang="ru-RU" sz="54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atin typeface="Comic Sans MS" panose="030F0702030302020204" pitchFamily="66" charset="0"/>
                        </a:rPr>
                        <a:t>Цена:</a:t>
                      </a:r>
                      <a:endParaRPr lang="ru-RU" sz="54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345899"/>
                  </a:ext>
                </a:extLst>
              </a:tr>
              <a:tr h="56653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anose="030F0702030302020204" pitchFamily="66" charset="0"/>
                        </a:rPr>
                        <a:t>1) Microchip</a:t>
                      </a:r>
                      <a:r>
                        <a:rPr lang="en-US" sz="2800" baseline="0" dirty="0" smtClean="0">
                          <a:latin typeface="Comic Sans MS" panose="030F0702030302020204" pitchFamily="66" charset="0"/>
                        </a:rPr>
                        <a:t> PIC10F200</a:t>
                      </a:r>
                      <a:endParaRPr lang="ru-RU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Comic Sans MS" panose="030F0702030302020204" pitchFamily="66" charset="0"/>
                        </a:rPr>
                        <a:t>23,89 руб.</a:t>
                      </a:r>
                      <a:endParaRPr lang="ru-RU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7320227"/>
                  </a:ext>
                </a:extLst>
              </a:tr>
              <a:tr h="477079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anose="030F0702030302020204" pitchFamily="66" charset="0"/>
                        </a:rPr>
                        <a:t>2) </a:t>
                      </a:r>
                      <a:r>
                        <a:rPr lang="ru-RU" sz="2800" dirty="0" smtClean="0">
                          <a:latin typeface="Comic Sans MS" panose="030F0702030302020204" pitchFamily="66" charset="0"/>
                        </a:rPr>
                        <a:t>Драйвер</a:t>
                      </a:r>
                      <a:r>
                        <a:rPr lang="en-US" sz="2800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2800" baseline="0" dirty="0" smtClean="0">
                          <a:latin typeface="Comic Sans MS" panose="030F0702030302020204" pitchFamily="66" charset="0"/>
                        </a:rPr>
                        <a:t>двигателей</a:t>
                      </a:r>
                      <a:r>
                        <a:rPr lang="ru-RU" sz="280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2800" dirty="0" smtClean="0">
                          <a:latin typeface="Comic Sans MS" panose="030F0702030302020204" pitchFamily="66" charset="0"/>
                        </a:rPr>
                        <a:t>MX1508</a:t>
                      </a:r>
                      <a:endParaRPr lang="ru-RU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anose="030F0702030302020204" pitchFamily="66" charset="0"/>
                        </a:rPr>
                        <a:t>55 </a:t>
                      </a:r>
                      <a:r>
                        <a:rPr lang="ru-RU" sz="2800" dirty="0" smtClean="0">
                          <a:latin typeface="Comic Sans MS" panose="030F0702030302020204" pitchFamily="66" charset="0"/>
                        </a:rPr>
                        <a:t>руб.</a:t>
                      </a:r>
                      <a:endParaRPr lang="ru-RU" sz="2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6058865"/>
                  </a:ext>
                </a:extLst>
              </a:tr>
            </a:tbl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35157" y="72174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Экономическая оптимизация 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9" name="Рисунок 8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76" t="7762" r="7906" b="7857"/>
          <a:stretch/>
        </p:blipFill>
        <p:spPr>
          <a:xfrm rot="10800000">
            <a:off x="57994" y="5390296"/>
            <a:ext cx="1277163" cy="128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04390" y="4325215"/>
            <a:ext cx="7673008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Ссылки:</a:t>
            </a:r>
          </a:p>
          <a:p>
            <a:pPr marL="514350" indent="-514350"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  <a:hlinkClick r:id="rId8"/>
              </a:rPr>
              <a:t>https://cnx-software.ru/</a:t>
            </a:r>
            <a:endParaRPr lang="en-US" sz="2800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  <a:hlinkClick r:id="rId9"/>
              </a:rPr>
              <a:t>https://market.yandex.ru/</a:t>
            </a:r>
            <a:endParaRPr lang="en-US" sz="2800" dirty="0" smtClean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6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C000"/>
            </a:gs>
            <a:gs pos="90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 tooltip="МЕНЮ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89591"/>
            <a:ext cx="1287117" cy="1287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05345" y="1376708"/>
            <a:ext cx="9090985" cy="4349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00"/>
              </a:spcBef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Мы решили выбрать более спокойные цвета, такие как жёлтый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охра,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чтобы они не отвлекали наших пользователей во время игры. Так как это естественные цвета природы </a:t>
            </a:r>
          </a:p>
          <a:p>
            <a:pPr marL="342900" indent="-342900">
              <a:spcBef>
                <a:spcPts val="100"/>
              </a:spcBef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Жёлтый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цвет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солнца;</a:t>
            </a:r>
          </a:p>
          <a:p>
            <a:pPr marL="342900" indent="-342900">
              <a:spcBef>
                <a:spcPts val="100"/>
              </a:spcBef>
            </a:pPr>
            <a:r>
              <a:rPr lang="ru-RU" b="1" dirty="0" smtClean="0">
                <a:solidFill>
                  <a:srgbClr val="D7B435"/>
                </a:solidFill>
                <a:latin typeface="Times New Roman" pitchFamily="18" charset="0"/>
                <a:cs typeface="Times New Roman" pitchFamily="18" charset="0"/>
              </a:rPr>
              <a:t>Охра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цвет песка;</a:t>
            </a:r>
          </a:p>
          <a:p>
            <a:pPr marL="342900" indent="-342900">
              <a:spcBef>
                <a:spcPts val="100"/>
              </a:spcBef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Коричневый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цвет земли;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100"/>
              </a:spcBef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Мы планируем сотрудничество с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Burger KING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и, поэтому взяли за основу их логотип и назвали нашу команду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Program KING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 означает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Короли программирования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spcBef>
                <a:spcPts val="100"/>
              </a:spcBef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Также, раз у нас команда называется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Program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KING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мы взяли цвета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жёлтый.</a:t>
            </a:r>
          </a:p>
          <a:p>
            <a:pPr marL="342900" indent="-342900">
              <a:spcBef>
                <a:spcPts val="100"/>
              </a:spcBef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Жёлтый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цвет энергии, ассоциируется с информацией.</a:t>
            </a:r>
          </a:p>
          <a:p>
            <a:pPr marL="342900" indent="-342900">
              <a:spcBef>
                <a:spcPts val="100"/>
              </a:spcBef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Мы покрасили платформу нашего робота в чёрный цвет, так как хотели изобразить фон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Изобретариума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нашего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потенциального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спонсора.</a:t>
            </a:r>
          </a:p>
          <a:p>
            <a:pPr marL="342900" indent="-342900">
              <a:spcBef>
                <a:spcPts val="100"/>
              </a:spcBef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Мы прикрепили белую коробку для того, чтобы спрятать в неё провода и оставили её  белого цвета для придания нашему роботу более эстетичного вида.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86173" y="89591"/>
            <a:ext cx="26146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/>
              <a:t>ЭСТЕТИКА</a:t>
            </a:r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8750" y1="40938" x2="48750" y2="40938"/>
                        <a14:foregroundMark x1="52969" y1="38594" x2="52969" y2="38594"/>
                        <a14:foregroundMark x1="53750" y1="35625" x2="53750" y2="35625"/>
                        <a14:foregroundMark x1="53750" y1="35625" x2="51875" y2="35469"/>
                        <a14:foregroundMark x1="47188" y1="37031" x2="47188" y2="37031"/>
                        <a14:foregroundMark x1="64844" y1="35156" x2="64844" y2="35156"/>
                        <a14:foregroundMark x1="64844" y1="35156" x2="64844" y2="35156"/>
                        <a14:foregroundMark x1="64844" y1="35156" x2="64844" y2="35156"/>
                        <a14:foregroundMark x1="66719" y1="51563" x2="66719" y2="51563"/>
                        <a14:foregroundMark x1="66719" y1="51406" x2="66719" y2="51406"/>
                        <a14:foregroundMark x1="63281" y1="46406" x2="63281" y2="46406"/>
                        <a14:foregroundMark x1="65000" y1="45156" x2="65000" y2="45156"/>
                        <a14:foregroundMark x1="65156" y1="45313" x2="65156" y2="45313"/>
                        <a14:foregroundMark x1="66875" y1="45938" x2="66875" y2="45938"/>
                        <a14:foregroundMark x1="66875" y1="46250" x2="66875" y2="46250"/>
                        <a14:foregroundMark x1="66875" y1="46250" x2="67031" y2="47656"/>
                        <a14:foregroundMark x1="65938" y1="48281" x2="65938" y2="48281"/>
                        <a14:foregroundMark x1="65938" y1="48281" x2="65938" y2="48281"/>
                        <a14:foregroundMark x1="65938" y1="48281" x2="65938" y2="48281"/>
                        <a14:foregroundMark x1="65313" y1="46406" x2="65313" y2="46406"/>
                        <a14:foregroundMark x1="65313" y1="46406" x2="65313" y2="46406"/>
                        <a14:foregroundMark x1="66094" y1="50156" x2="66094" y2="52500"/>
                        <a14:foregroundMark x1="65781" y1="53125" x2="65781" y2="53125"/>
                        <a14:foregroundMark x1="65469" y1="53438" x2="65469" y2="53438"/>
                        <a14:foregroundMark x1="65625" y1="54844" x2="65625" y2="54844"/>
                        <a14:foregroundMark x1="63906" y1="55937" x2="63906" y2="55937"/>
                        <a14:foregroundMark x1="61563" y1="57500" x2="61563" y2="57500"/>
                        <a14:foregroundMark x1="61406" y1="57500" x2="61406" y2="57500"/>
                        <a14:foregroundMark x1="61406" y1="58125" x2="59688" y2="60156"/>
                        <a14:foregroundMark x1="58438" y1="60469" x2="58438" y2="60469"/>
                        <a14:foregroundMark x1="58281" y1="60469" x2="57969" y2="61563"/>
                        <a14:foregroundMark x1="57344" y1="62344" x2="57344" y2="62344"/>
                        <a14:foregroundMark x1="57344" y1="63281" x2="57344" y2="63750"/>
                        <a14:foregroundMark x1="56250" y1="64063" x2="56250" y2="64063"/>
                        <a14:foregroundMark x1="56250" y1="64375" x2="56250" y2="64375"/>
                        <a14:foregroundMark x1="56406" y1="64375" x2="55937" y2="63750"/>
                        <a14:foregroundMark x1="55000" y1="61719" x2="55000" y2="61719"/>
                        <a14:foregroundMark x1="55156" y1="61719" x2="55156" y2="61719"/>
                        <a14:foregroundMark x1="55313" y1="61250" x2="55313" y2="61250"/>
                        <a14:foregroundMark x1="56563" y1="60156" x2="56563" y2="60156"/>
                        <a14:foregroundMark x1="58594" y1="56406" x2="58594" y2="56406"/>
                        <a14:foregroundMark x1="58594" y1="56406" x2="58594" y2="56406"/>
                        <a14:foregroundMark x1="58594" y1="55469" x2="58594" y2="55469"/>
                        <a14:foregroundMark x1="39844" y1="60313" x2="39844" y2="60313"/>
                        <a14:foregroundMark x1="39688" y1="60313" x2="39688" y2="60313"/>
                        <a14:foregroundMark x1="41250" y1="60625" x2="41250" y2="60625"/>
                        <a14:foregroundMark x1="41250" y1="60625" x2="41719" y2="61094"/>
                        <a14:foregroundMark x1="44063" y1="61250" x2="44063" y2="61250"/>
                        <a14:foregroundMark x1="44219" y1="61250" x2="44688" y2="61563"/>
                        <a14:foregroundMark x1="46094" y1="62969" x2="46094" y2="62969"/>
                        <a14:foregroundMark x1="46875" y1="64531" x2="46875" y2="64531"/>
                        <a14:foregroundMark x1="45313" y1="64688" x2="45313" y2="64688"/>
                        <a14:foregroundMark x1="45000" y1="64375" x2="45000" y2="64375"/>
                        <a14:foregroundMark x1="45000" y1="63750" x2="45000" y2="63750"/>
                        <a14:foregroundMark x1="44844" y1="63594" x2="44844" y2="63594"/>
                        <a14:foregroundMark x1="44219" y1="63594" x2="44219" y2="63594"/>
                        <a14:foregroundMark x1="43906" y1="62656" x2="43906" y2="62656"/>
                        <a14:foregroundMark x1="43281" y1="59688" x2="43281" y2="59688"/>
                        <a14:foregroundMark x1="43281" y1="59688" x2="43281" y2="59688"/>
                        <a14:foregroundMark x1="43281" y1="58594" x2="43281" y2="58594"/>
                        <a14:foregroundMark x1="43125" y1="57500" x2="43125" y2="57500"/>
                        <a14:foregroundMark x1="42656" y1="56875" x2="42656" y2="56875"/>
                        <a14:foregroundMark x1="42344" y1="56250" x2="42344" y2="56250"/>
                        <a14:foregroundMark x1="41094" y1="55156" x2="41094" y2="55156"/>
                        <a14:foregroundMark x1="40000" y1="53906" x2="40000" y2="53906"/>
                        <a14:foregroundMark x1="39531" y1="55469" x2="39531" y2="55469"/>
                        <a14:foregroundMark x1="39531" y1="56094" x2="39531" y2="56094"/>
                        <a14:foregroundMark x1="39531" y1="56094" x2="39531" y2="56094"/>
                        <a14:foregroundMark x1="35156" y1="55156" x2="35156" y2="55156"/>
                        <a14:foregroundMark x1="35156" y1="55156" x2="35156" y2="55156"/>
                        <a14:foregroundMark x1="35469" y1="55313" x2="35469" y2="55313"/>
                        <a14:foregroundMark x1="36094" y1="56406" x2="36406" y2="57188"/>
                        <a14:foregroundMark x1="37500" y1="57188" x2="37500" y2="57188"/>
                        <a14:foregroundMark x1="31563" y1="51094" x2="31563" y2="51094"/>
                        <a14:foregroundMark x1="34219" y1="53594" x2="34219" y2="53594"/>
                        <a14:foregroundMark x1="35781" y1="51406" x2="35781" y2="51406"/>
                        <a14:foregroundMark x1="35625" y1="49375" x2="35625" y2="49375"/>
                        <a14:foregroundMark x1="35469" y1="48906" x2="35469" y2="48906"/>
                        <a14:foregroundMark x1="47656" y1="39688" x2="47656" y2="39688"/>
                        <a14:foregroundMark x1="47656" y1="39688" x2="47656" y2="39688"/>
                        <a14:foregroundMark x1="47656" y1="39688" x2="47656" y2="39688"/>
                        <a14:foregroundMark x1="47656" y1="38750" x2="47656" y2="38750"/>
                        <a14:foregroundMark x1="44844" y1="38125" x2="44844" y2="38125"/>
                        <a14:foregroundMark x1="49531" y1="35781" x2="49531" y2="357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91" t="14782" r="15164" b="15598"/>
          <a:stretch/>
        </p:blipFill>
        <p:spPr>
          <a:xfrm>
            <a:off x="334596" y="89591"/>
            <a:ext cx="1288800" cy="128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39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DD8CF0-CF69-4357-83C9-523128D94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4414" y="136853"/>
            <a:ext cx="7922766" cy="1325563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Особенности нашего робота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24503" y="1499099"/>
            <a:ext cx="41278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omic Sans MS" panose="030F0702030302020204" pitchFamily="66" charset="0"/>
              </a:rPr>
              <a:t>У нашего робота есть железные заслонки, их можно снять  и прикрепить на свободные пропуски колёса, чтобы наш робот смог стать перевёртышем.</a:t>
            </a:r>
          </a:p>
          <a:p>
            <a:endParaRPr lang="ru-RU" dirty="0" smtClean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omic Sans MS" panose="030F0702030302020204" pitchFamily="66" charset="0"/>
              </a:rPr>
              <a:t>Так же, наш робот может ездить змейкой.</a:t>
            </a:r>
          </a:p>
          <a:p>
            <a:endParaRPr lang="ru-RU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omic Sans MS" panose="030F0702030302020204" pitchFamily="66" charset="0"/>
              </a:rPr>
              <a:t>У нашего робота есть крышка – заслонка.</a:t>
            </a:r>
          </a:p>
          <a:p>
            <a:endParaRPr lang="ru-RU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Comic Sans MS" panose="030F0702030302020204" pitchFamily="66" charset="0"/>
              </a:rPr>
              <a:t>У нашего робота стильный дизайн (шипы).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>
            <a:hlinkClick r:id="rId3" action="ppaction://hlinksldjump" tooltip="МЕНЮ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72174"/>
            <a:ext cx="1287117" cy="1287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7875" y1="35250" x2="47875" y2="35250"/>
                        <a14:foregroundMark x1="20375" y1="54375" x2="20375" y2="54375"/>
                        <a14:foregroundMark x1="20250" y1="54625" x2="20250" y2="54625"/>
                        <a14:foregroundMark x1="21750" y1="54750" x2="22125" y2="54750"/>
                        <a14:foregroundMark x1="22125" y1="54750" x2="22125" y2="54750"/>
                        <a14:foregroundMark x1="22125" y1="54750" x2="22125" y2="54750"/>
                        <a14:foregroundMark x1="21875" y1="53500" x2="21875" y2="53500"/>
                        <a14:foregroundMark x1="21875" y1="52750" x2="22375" y2="52500"/>
                        <a14:foregroundMark x1="23250" y1="53250" x2="23750" y2="53250"/>
                        <a14:foregroundMark x1="25500" y1="59125" x2="25500" y2="59125"/>
                        <a14:foregroundMark x1="24875" y1="57375" x2="24000" y2="55250"/>
                        <a14:foregroundMark x1="22000" y1="51250" x2="21750" y2="48000"/>
                        <a14:foregroundMark x1="21375" y1="47500" x2="21375" y2="47125"/>
                        <a14:foregroundMark x1="44750" y1="43625" x2="45375" y2="43500"/>
                        <a14:foregroundMark x1="44875" y1="39000" x2="43625" y2="37250"/>
                        <a14:foregroundMark x1="41875" y1="33750" x2="40375" y2="32625"/>
                        <a14:foregroundMark x1="38500" y1="32000" x2="37500" y2="31875"/>
                        <a14:foregroundMark x1="39500" y1="36625" x2="40000" y2="36000"/>
                        <a14:foregroundMark x1="42750" y1="36750" x2="44625" y2="38125"/>
                        <a14:foregroundMark x1="48500" y1="43000" x2="49250" y2="43000"/>
                        <a14:foregroundMark x1="47875" y1="44000" x2="46375" y2="42375"/>
                        <a14:foregroundMark x1="37000" y1="36500" x2="37875" y2="34750"/>
                        <a14:foregroundMark x1="40125" y1="34375" x2="38625" y2="31625"/>
                        <a14:foregroundMark x1="34875" y1="31250" x2="34250" y2="30750"/>
                        <a14:foregroundMark x1="34875" y1="33375" x2="35000" y2="32625"/>
                        <a14:foregroundMark x1="35500" y1="32375" x2="35500" y2="32375"/>
                        <a14:foregroundMark x1="37250" y1="33750" x2="36625" y2="33750"/>
                        <a14:foregroundMark x1="33750" y1="32875" x2="34250" y2="32625"/>
                        <a14:foregroundMark x1="37500" y1="34000" x2="37250" y2="34500"/>
                        <a14:foregroundMark x1="34625" y1="35500" x2="34625" y2="35500"/>
                        <a14:foregroundMark x1="37000" y1="36500" x2="37750" y2="36500"/>
                        <a14:foregroundMark x1="40625" y1="38000" x2="41250" y2="37875"/>
                        <a14:foregroundMark x1="36000" y1="35375" x2="33000" y2="32500"/>
                        <a14:foregroundMark x1="31375" y1="31875" x2="32000" y2="31250"/>
                        <a14:foregroundMark x1="35875" y1="34000" x2="34625" y2="33625"/>
                        <a14:foregroundMark x1="33000" y1="33500" x2="32500" y2="33375"/>
                        <a14:foregroundMark x1="31875" y1="32875" x2="31875" y2="32875"/>
                        <a14:foregroundMark x1="29500" y1="38125" x2="29500" y2="38125"/>
                        <a14:foregroundMark x1="29500" y1="38250" x2="30000" y2="38250"/>
                        <a14:foregroundMark x1="30250" y1="36750" x2="30250" y2="36750"/>
                        <a14:foregroundMark x1="30375" y1="36750" x2="31750" y2="36250"/>
                        <a14:foregroundMark x1="32250" y1="36000" x2="33000" y2="35125"/>
                        <a14:foregroundMark x1="32250" y1="35250" x2="33375" y2="36625"/>
                        <a14:foregroundMark x1="40250" y1="42125" x2="40250" y2="42125"/>
                        <a14:foregroundMark x1="43375" y1="43875" x2="44000" y2="43875"/>
                        <a14:foregroundMark x1="43375" y1="43750" x2="42750" y2="43500"/>
                        <a14:foregroundMark x1="41875" y1="43500" x2="40250" y2="42625"/>
                        <a14:foregroundMark x1="38750" y1="41250" x2="37875" y2="40250"/>
                        <a14:foregroundMark x1="37500" y1="36750" x2="36750" y2="37875"/>
                        <a14:foregroundMark x1="37750" y1="39375" x2="38375" y2="40750"/>
                        <a14:foregroundMark x1="40375" y1="45625" x2="40375" y2="45625"/>
                        <a14:foregroundMark x1="42125" y1="47500" x2="42125" y2="47500"/>
                        <a14:foregroundMark x1="42125" y1="49875" x2="42500" y2="49875"/>
                        <a14:foregroundMark x1="43625" y1="49875" x2="43625" y2="49875"/>
                        <a14:foregroundMark x1="42750" y1="49625" x2="41875" y2="49875"/>
                        <a14:foregroundMark x1="41375" y1="50375" x2="40500" y2="49000"/>
                        <a14:foregroundMark x1="38375" y1="44750" x2="37375" y2="42750"/>
                        <a14:foregroundMark x1="35000" y1="39625" x2="35625" y2="35750"/>
                        <a14:foregroundMark x1="35625" y1="35500" x2="35625" y2="33875"/>
                        <a14:foregroundMark x1="35500" y1="31125" x2="58375" y2="51125"/>
                        <a14:foregroundMark x1="60125" y1="30125" x2="36500" y2="52375"/>
                        <a14:foregroundMark x1="18500" y1="60875" x2="80500" y2="34500"/>
                        <a14:foregroundMark x1="34250" y1="19000" x2="53000" y2="70375"/>
                        <a14:foregroundMark x1="44000" y1="24375" x2="61750" y2="68000"/>
                        <a14:foregroundMark x1="57750" y1="27250" x2="54250" y2="94875"/>
                        <a14:foregroundMark x1="75375" y1="18500" x2="51250" y2="70625"/>
                        <a14:foregroundMark x1="79375" y1="23375" x2="34500" y2="70125"/>
                        <a14:foregroundMark x1="80875" y1="15500" x2="17375" y2="91625"/>
                        <a14:foregroundMark x1="68875" y1="67875" x2="27000" y2="99875"/>
                        <a14:foregroundMark x1="77250" y1="61125" x2="26000" y2="89000"/>
                        <a14:foregroundMark x1="69500" y1="58750" x2="26875" y2="85625"/>
                        <a14:foregroundMark x1="76500" y1="49250" x2="24625" y2="88125"/>
                        <a14:foregroundMark x1="23250" y1="92000" x2="73375" y2="92750"/>
                        <a14:foregroundMark x1="44625" y1="98250" x2="60000" y2="95750"/>
                        <a14:foregroundMark x1="41875" y1="96500" x2="41875" y2="96500"/>
                        <a14:foregroundMark x1="57000" y1="79125" x2="79500" y2="89750"/>
                        <a14:foregroundMark x1="80375" y1="72875" x2="54750" y2="86625"/>
                        <a14:foregroundMark x1="52125" y1="78250" x2="66375" y2="90625"/>
                        <a14:foregroundMark x1="37875" y1="61125" x2="45750" y2="90000"/>
                        <a14:foregroundMark x1="35000" y1="69125" x2="41500" y2="95625"/>
                        <a14:foregroundMark x1="44500" y1="31500" x2="60000" y2="33375"/>
                        <a14:foregroundMark x1="74125" y1="36375" x2="81250" y2="65500"/>
                        <a14:foregroundMark x1="81750" y1="40250" x2="81000" y2="60375"/>
                        <a14:foregroundMark x1="66000" y1="94625" x2="66000" y2="94625"/>
                        <a14:foregroundMark x1="51375" y1="19375" x2="51375" y2="19375"/>
                        <a14:foregroundMark x1="36375" y1="10375" x2="60000" y2="33000"/>
                        <a14:foregroundMark x1="62250" y1="7500" x2="34500" y2="33875"/>
                        <a14:foregroundMark x1="58375" y1="7125" x2="64875" y2="28250"/>
                        <a14:foregroundMark x1="43625" y1="6750" x2="62125" y2="32750"/>
                        <a14:foregroundMark x1="46625" y1="8375" x2="36500" y2="26750"/>
                        <a14:backgroundMark x1="18125" y1="92125" x2="18125" y2="92125"/>
                        <a14:backgroundMark x1="18375" y1="91250" x2="18375" y2="91250"/>
                        <a14:backgroundMark x1="18500" y1="90875" x2="18500" y2="90875"/>
                        <a14:backgroundMark x1="18375" y1="90875" x2="18375" y2="90875"/>
                        <a14:backgroundMark x1="18375" y1="90875" x2="18375" y2="90875"/>
                        <a14:backgroundMark x1="18375" y1="90875" x2="18375" y2="90875"/>
                        <a14:backgroundMark x1="28875" y1="99125" x2="28875" y2="99125"/>
                        <a14:backgroundMark x1="28875" y1="99125" x2="28875" y2="99125"/>
                        <a14:backgroundMark x1="28750" y1="99000" x2="28750" y2="99000"/>
                        <a14:backgroundMark x1="28375" y1="98375" x2="28375" y2="98375"/>
                        <a14:backgroundMark x1="28375" y1="98375" x2="28375" y2="98375"/>
                        <a14:backgroundMark x1="28625" y1="98750" x2="28250" y2="99250"/>
                        <a14:backgroundMark x1="27625" y1="99750" x2="27625" y2="99750"/>
                        <a14:backgroundMark x1="30125" y1="98000" x2="30125" y2="98000"/>
                        <a14:backgroundMark x1="30375" y1="97625" x2="30375" y2="97625"/>
                        <a14:backgroundMark x1="30875" y1="96750" x2="30875" y2="96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54" y="191917"/>
            <a:ext cx="1288800" cy="1288800"/>
          </a:xfrm>
          <a:prstGeom prst="ellipse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16" y="1636782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128028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DD8CF0-CF69-4357-83C9-523128D94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22"/>
            <a:ext cx="10515600" cy="51444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Альтернативные источники энергии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100" b="100000" l="0" r="86000">
                        <a14:backgroundMark x1="59200" y1="94900" x2="59200" y2="94900"/>
                        <a14:backgroundMark x1="74700" y1="96700" x2="74700" y2="96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954" r="14070"/>
          <a:stretch/>
        </p:blipFill>
        <p:spPr>
          <a:xfrm>
            <a:off x="0" y="3041374"/>
            <a:ext cx="4552122" cy="3816626"/>
          </a:xfrm>
        </p:spPr>
      </p:pic>
      <p:pic>
        <p:nvPicPr>
          <p:cNvPr id="6" name="Рисунок 5">
            <a:hlinkClick r:id="rId5" action="ppaction://hlinksldjump" tooltip="МЕНЮ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72174"/>
            <a:ext cx="1287117" cy="1287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892" b="89910" l="6993" r="89910">
                        <a14:backgroundMark x1="34266" y1="70330" x2="34266" y2="70330"/>
                        <a14:backgroundMark x1="37562" y1="69031" x2="37562" y2="69031"/>
                        <a14:backgroundMark x1="37562" y1="69031" x2="37562" y2="69031"/>
                        <a14:backgroundMark x1="37762" y1="70729" x2="38462" y2="71728"/>
                        <a14:backgroundMark x1="41958" y1="73027" x2="45255" y2="74326"/>
                        <a14:backgroundMark x1="47552" y1="74625" x2="49151" y2="74825"/>
                        <a14:backgroundMark x1="55744" y1="75025" x2="56144" y2="75025"/>
                        <a14:backgroundMark x1="58342" y1="74426" x2="58342" y2="74426"/>
                        <a14:backgroundMark x1="59940" y1="73826" x2="61339" y2="73526"/>
                        <a14:backgroundMark x1="62737" y1="73027" x2="62737" y2="73027"/>
                        <a14:backgroundMark x1="64735" y1="71329" x2="64735" y2="71329"/>
                        <a14:backgroundMark x1="65834" y1="70230" x2="65834" y2="70230"/>
                        <a14:backgroundMark x1="67632" y1="69231" x2="79121" y2="62937"/>
                        <a14:backgroundMark x1="68831" y1="66134" x2="48751" y2="74825"/>
                        <a14:backgroundMark x1="32867" y1="32967" x2="32867" y2="32967"/>
                        <a14:backgroundMark x1="41658" y1="29071" x2="41658" y2="29071"/>
                        <a14:backgroundMark x1="48951" y1="30270" x2="48951" y2="30270"/>
                        <a14:backgroundMark x1="44256" y1="29071" x2="44256" y2="29071"/>
                        <a14:backgroundMark x1="46354" y1="29570" x2="46354" y2="29171"/>
                        <a14:backgroundMark x1="46354" y1="29071" x2="46354" y2="29071"/>
                        <a14:backgroundMark x1="56843" y1="37962" x2="56843" y2="37962"/>
                        <a14:backgroundMark x1="55544" y1="35664" x2="55544" y2="35664"/>
                        <a14:backgroundMark x1="78821" y1="31269" x2="78821" y2="31269"/>
                        <a14:backgroundMark x1="71229" y1="28971" x2="71229" y2="28971"/>
                        <a14:backgroundMark x1="12587" y1="44655" x2="12587" y2="44655"/>
                        <a14:backgroundMark x1="11888" y1="45455" x2="11888" y2="45455"/>
                        <a14:backgroundMark x1="15984" y1="41858" x2="15984" y2="41858"/>
                        <a14:backgroundMark x1="28771" y1="40360" x2="28771" y2="403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69" t="26667" r="12159" b="27238"/>
          <a:stretch/>
        </p:blipFill>
        <p:spPr>
          <a:xfrm>
            <a:off x="7593874" y="1547739"/>
            <a:ext cx="3759926" cy="21698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02" b="90919" l="9983" r="92957">
                        <a14:backgroundMark x1="39692" y1="89825" x2="39692" y2="89825"/>
                        <a14:backgroundMark x1="38906" y1="89333" x2="38906" y2="89333"/>
                        <a14:backgroundMark x1="26838" y1="90098" x2="26838" y2="900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43" y="-126558"/>
            <a:ext cx="2062221" cy="1288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33670" y="1502020"/>
            <a:ext cx="57746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Исследуя вопрос об альтернативных источниках энергии, мы предлагаем такую альтернативу, как светящиеся мячи.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5701084" y="4303643"/>
            <a:ext cx="56527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Так же мы предлагаем более экологичный вариант зарядки – солнечные батареи.</a:t>
            </a:r>
          </a:p>
          <a:p>
            <a:r>
              <a:rPr lang="ru-RU" dirty="0" smtClean="0"/>
              <a:t>Их можно прикрепить на крышку нашего робота и заряжать его посредством воздействия солнечных лучей.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88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9000"/>
                    </a14:imgEffect>
                  </a14:imgLayer>
                </a14:imgProps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4" action="ppaction://hlinksldjump" tooltip="ИСТОРИЯ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6" y="130780"/>
            <a:ext cx="1440000" cy="144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652568"/>
            <a:ext cx="1710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ИСТОРИЯ</a:t>
            </a:r>
            <a:r>
              <a:rPr lang="en-US" dirty="0"/>
              <a:t> </a:t>
            </a:r>
            <a:r>
              <a:rPr lang="ru-RU" dirty="0"/>
              <a:t>РОБОФУТБОЛА</a:t>
            </a:r>
          </a:p>
        </p:txBody>
      </p:sp>
      <p:pic>
        <p:nvPicPr>
          <p:cNvPr id="11" name="Рисунок 10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50" y="4560084"/>
            <a:ext cx="1440000" cy="144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5520" y="6081872"/>
            <a:ext cx="1808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ЗАВЕРШИТЬ ПОКАЗ</a:t>
            </a:r>
          </a:p>
        </p:txBody>
      </p:sp>
      <p:pic>
        <p:nvPicPr>
          <p:cNvPr id="2" name="Рисунок 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888" y="51267"/>
            <a:ext cx="1438652" cy="144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35722" y="1704287"/>
            <a:ext cx="1798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ПОЛЬЗОВАТЕЛЬ</a:t>
            </a:r>
          </a:p>
        </p:txBody>
      </p:sp>
      <p:pic>
        <p:nvPicPr>
          <p:cNvPr id="13" name="Рисунок 1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2000" r="97889">
                        <a14:foregroundMark x1="22000" y1="86778" x2="22000" y2="86778"/>
                        <a14:foregroundMark x1="82111" y1="86222" x2="82111" y2="86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329" y="4425230"/>
            <a:ext cx="1440000" cy="144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08761" y="5865230"/>
            <a:ext cx="21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КАКИМ ДОЛЖЕН БЫТЬ РОБОТ?</a:t>
            </a:r>
          </a:p>
        </p:txBody>
      </p:sp>
      <p:pic>
        <p:nvPicPr>
          <p:cNvPr id="15" name="Рисунок 14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510" y="2168031"/>
            <a:ext cx="1440000" cy="1440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36068" y="3796049"/>
            <a:ext cx="1068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РАСЧЕТЫ</a:t>
            </a:r>
            <a:endParaRPr lang="ru-RU" dirty="0"/>
          </a:p>
        </p:txBody>
      </p:sp>
      <p:pic>
        <p:nvPicPr>
          <p:cNvPr id="17" name="Рисунок 16">
            <a:hlinkClick r:id="rId15" action="ppaction://hlinksldjump"/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48750" y1="40938" x2="48750" y2="40938"/>
                        <a14:foregroundMark x1="52969" y1="38594" x2="52969" y2="38594"/>
                        <a14:foregroundMark x1="53750" y1="35625" x2="53750" y2="35625"/>
                        <a14:foregroundMark x1="53750" y1="35625" x2="51875" y2="35469"/>
                        <a14:foregroundMark x1="47188" y1="37031" x2="47188" y2="37031"/>
                        <a14:foregroundMark x1="64844" y1="35156" x2="64844" y2="35156"/>
                        <a14:foregroundMark x1="64844" y1="35156" x2="64844" y2="35156"/>
                        <a14:foregroundMark x1="64844" y1="35156" x2="64844" y2="35156"/>
                        <a14:foregroundMark x1="66719" y1="51563" x2="66719" y2="51563"/>
                        <a14:foregroundMark x1="66719" y1="51406" x2="66719" y2="51406"/>
                        <a14:foregroundMark x1="63281" y1="46406" x2="63281" y2="46406"/>
                        <a14:foregroundMark x1="65000" y1="45156" x2="65000" y2="45156"/>
                        <a14:foregroundMark x1="65156" y1="45313" x2="65156" y2="45313"/>
                        <a14:foregroundMark x1="66875" y1="45938" x2="66875" y2="45938"/>
                        <a14:foregroundMark x1="66875" y1="46250" x2="66875" y2="46250"/>
                        <a14:foregroundMark x1="66875" y1="46250" x2="67031" y2="47656"/>
                        <a14:foregroundMark x1="65938" y1="48281" x2="65938" y2="48281"/>
                        <a14:foregroundMark x1="65938" y1="48281" x2="65938" y2="48281"/>
                        <a14:foregroundMark x1="65938" y1="48281" x2="65938" y2="48281"/>
                        <a14:foregroundMark x1="65313" y1="46406" x2="65313" y2="46406"/>
                        <a14:foregroundMark x1="65313" y1="46406" x2="65313" y2="46406"/>
                        <a14:foregroundMark x1="66094" y1="50156" x2="66094" y2="52500"/>
                        <a14:foregroundMark x1="65781" y1="53125" x2="65781" y2="53125"/>
                        <a14:foregroundMark x1="65469" y1="53438" x2="65469" y2="53438"/>
                        <a14:foregroundMark x1="65625" y1="54844" x2="65625" y2="54844"/>
                        <a14:foregroundMark x1="63906" y1="55937" x2="63906" y2="55937"/>
                        <a14:foregroundMark x1="61563" y1="57500" x2="61563" y2="57500"/>
                        <a14:foregroundMark x1="61406" y1="57500" x2="61406" y2="57500"/>
                        <a14:foregroundMark x1="61406" y1="58125" x2="59688" y2="60156"/>
                        <a14:foregroundMark x1="58438" y1="60469" x2="58438" y2="60469"/>
                        <a14:foregroundMark x1="58281" y1="60469" x2="57969" y2="61563"/>
                        <a14:foregroundMark x1="57344" y1="62344" x2="57344" y2="62344"/>
                        <a14:foregroundMark x1="57344" y1="63281" x2="57344" y2="63750"/>
                        <a14:foregroundMark x1="56250" y1="64063" x2="56250" y2="64063"/>
                        <a14:foregroundMark x1="56250" y1="64375" x2="56250" y2="64375"/>
                        <a14:foregroundMark x1="56406" y1="64375" x2="55937" y2="63750"/>
                        <a14:foregroundMark x1="55000" y1="61719" x2="55000" y2="61719"/>
                        <a14:foregroundMark x1="55156" y1="61719" x2="55156" y2="61719"/>
                        <a14:foregroundMark x1="55313" y1="61250" x2="55313" y2="61250"/>
                        <a14:foregroundMark x1="56563" y1="60156" x2="56563" y2="60156"/>
                        <a14:foregroundMark x1="58594" y1="56406" x2="58594" y2="56406"/>
                        <a14:foregroundMark x1="58594" y1="56406" x2="58594" y2="56406"/>
                        <a14:foregroundMark x1="58594" y1="55469" x2="58594" y2="55469"/>
                        <a14:foregroundMark x1="39844" y1="60313" x2="39844" y2="60313"/>
                        <a14:foregroundMark x1="39688" y1="60313" x2="39688" y2="60313"/>
                        <a14:foregroundMark x1="41250" y1="60625" x2="41250" y2="60625"/>
                        <a14:foregroundMark x1="41250" y1="60625" x2="41719" y2="61094"/>
                        <a14:foregroundMark x1="44063" y1="61250" x2="44063" y2="61250"/>
                        <a14:foregroundMark x1="44219" y1="61250" x2="44688" y2="61563"/>
                        <a14:foregroundMark x1="46094" y1="62969" x2="46094" y2="62969"/>
                        <a14:foregroundMark x1="46875" y1="64531" x2="46875" y2="64531"/>
                        <a14:foregroundMark x1="45313" y1="64688" x2="45313" y2="64688"/>
                        <a14:foregroundMark x1="45000" y1="64375" x2="45000" y2="64375"/>
                        <a14:foregroundMark x1="45000" y1="63750" x2="45000" y2="63750"/>
                        <a14:foregroundMark x1="44844" y1="63594" x2="44844" y2="63594"/>
                        <a14:foregroundMark x1="44219" y1="63594" x2="44219" y2="63594"/>
                        <a14:foregroundMark x1="43906" y1="62656" x2="43906" y2="62656"/>
                        <a14:foregroundMark x1="43281" y1="59688" x2="43281" y2="59688"/>
                        <a14:foregroundMark x1="43281" y1="59688" x2="43281" y2="59688"/>
                        <a14:foregroundMark x1="43281" y1="58594" x2="43281" y2="58594"/>
                        <a14:foregroundMark x1="43125" y1="57500" x2="43125" y2="57500"/>
                        <a14:foregroundMark x1="42656" y1="56875" x2="42656" y2="56875"/>
                        <a14:foregroundMark x1="42344" y1="56250" x2="42344" y2="56250"/>
                        <a14:foregroundMark x1="41094" y1="55156" x2="41094" y2="55156"/>
                        <a14:foregroundMark x1="40000" y1="53906" x2="40000" y2="53906"/>
                        <a14:foregroundMark x1="39531" y1="55469" x2="39531" y2="55469"/>
                        <a14:foregroundMark x1="39531" y1="56094" x2="39531" y2="56094"/>
                        <a14:foregroundMark x1="39531" y1="56094" x2="39531" y2="56094"/>
                        <a14:foregroundMark x1="35156" y1="55156" x2="35156" y2="55156"/>
                        <a14:foregroundMark x1="35156" y1="55156" x2="35156" y2="55156"/>
                        <a14:foregroundMark x1="35469" y1="55313" x2="35469" y2="55313"/>
                        <a14:foregroundMark x1="36094" y1="56406" x2="36406" y2="57188"/>
                        <a14:foregroundMark x1="37500" y1="57188" x2="37500" y2="57188"/>
                        <a14:foregroundMark x1="31563" y1="51094" x2="31563" y2="51094"/>
                        <a14:foregroundMark x1="34219" y1="53594" x2="34219" y2="53594"/>
                        <a14:foregroundMark x1="35781" y1="51406" x2="35781" y2="51406"/>
                        <a14:foregroundMark x1="35625" y1="49375" x2="35625" y2="49375"/>
                        <a14:foregroundMark x1="35469" y1="48906" x2="35469" y2="48906"/>
                        <a14:foregroundMark x1="47656" y1="39688" x2="47656" y2="39688"/>
                        <a14:foregroundMark x1="47656" y1="39688" x2="47656" y2="39688"/>
                        <a14:foregroundMark x1="47656" y1="39688" x2="47656" y2="39688"/>
                        <a14:foregroundMark x1="47656" y1="38750" x2="47656" y2="38750"/>
                        <a14:foregroundMark x1="44844" y1="38125" x2="44844" y2="38125"/>
                        <a14:foregroundMark x1="49531" y1="35781" x2="49531" y2="357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91" t="14782" r="15164" b="15598"/>
          <a:stretch/>
        </p:blipFill>
        <p:spPr>
          <a:xfrm>
            <a:off x="3347882" y="170681"/>
            <a:ext cx="1446745" cy="1440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476721" y="1692469"/>
            <a:ext cx="1175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ЭСТЕТИКА</a:t>
            </a:r>
          </a:p>
        </p:txBody>
      </p:sp>
      <p:pic>
        <p:nvPicPr>
          <p:cNvPr id="6" name="Рисунок 5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44510" y="4560084"/>
            <a:ext cx="1440000" cy="144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02522" y="6081872"/>
            <a:ext cx="1923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WEB-</a:t>
            </a:r>
            <a:r>
              <a:rPr lang="ru-RU" dirty="0" smtClean="0"/>
              <a:t>ИНТЕРФЕЙС</a:t>
            </a:r>
            <a:endParaRPr lang="ru-RU" dirty="0"/>
          </a:p>
        </p:txBody>
      </p:sp>
      <p:pic>
        <p:nvPicPr>
          <p:cNvPr id="19" name="Рисунок 18">
            <a:hlinkClick r:id="rId20" action="ppaction://hlinksldjump"/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4922" b="97813" l="6250" r="95781">
                        <a14:foregroundMark x1="40547" y1="63750" x2="40547" y2="63750"/>
                        <a14:foregroundMark x1="38672" y1="66484" x2="38672" y2="66484"/>
                        <a14:foregroundMark x1="35469" y1="65234" x2="35469" y2="65234"/>
                        <a14:foregroundMark x1="38047" y1="65078" x2="38047" y2="65078"/>
                        <a14:foregroundMark x1="38906" y1="65078" x2="38906" y2="65078"/>
                        <a14:foregroundMark x1="36641" y1="64063" x2="37500" y2="63516"/>
                        <a14:foregroundMark x1="41719" y1="62187" x2="41719" y2="62187"/>
                        <a14:foregroundMark x1="41719" y1="62500" x2="41719" y2="62500"/>
                        <a14:foregroundMark x1="40234" y1="63906" x2="39531" y2="63594"/>
                        <a14:foregroundMark x1="39375" y1="62578" x2="39375" y2="62578"/>
                        <a14:foregroundMark x1="39844" y1="60703" x2="39844" y2="60703"/>
                        <a14:foregroundMark x1="38203" y1="61016" x2="38203" y2="61016"/>
                        <a14:foregroundMark x1="35469" y1="62344" x2="34766" y2="63203"/>
                        <a14:foregroundMark x1="33281" y1="64375" x2="33281" y2="64766"/>
                        <a14:foregroundMark x1="32266" y1="63516" x2="32266" y2="61328"/>
                        <a14:foregroundMark x1="58516" y1="67266" x2="58516" y2="67266"/>
                        <a14:foregroundMark x1="58516" y1="67266" x2="58516" y2="67266"/>
                        <a14:foregroundMark x1="58516" y1="67266" x2="58516" y2="67266"/>
                        <a14:foregroundMark x1="59922" y1="68281" x2="59922" y2="68281"/>
                        <a14:foregroundMark x1="61953" y1="64766" x2="61953" y2="64766"/>
                        <a14:foregroundMark x1="64844" y1="64219" x2="64844" y2="64219"/>
                        <a14:foregroundMark x1="66328" y1="68125" x2="66328" y2="68516"/>
                        <a14:foregroundMark x1="67344" y1="69688" x2="67344" y2="69688"/>
                        <a14:foregroundMark x1="62422" y1="70313" x2="62422" y2="70313"/>
                        <a14:foregroundMark x1="61797" y1="73359" x2="61406" y2="73906"/>
                        <a14:foregroundMark x1="56875" y1="75625" x2="56875" y2="75625"/>
                        <a14:foregroundMark x1="56484" y1="73516" x2="56016" y2="73516"/>
                        <a14:foregroundMark x1="51719" y1="73906" x2="51719" y2="73906"/>
                        <a14:foregroundMark x1="48828" y1="71875" x2="48828" y2="71875"/>
                        <a14:foregroundMark x1="56016" y1="68125" x2="56016" y2="68125"/>
                        <a14:foregroundMark x1="56797" y1="64922" x2="56797" y2="64922"/>
                        <a14:foregroundMark x1="60078" y1="63359" x2="60078" y2="63359"/>
                        <a14:foregroundMark x1="58047" y1="62578" x2="58047" y2="62578"/>
                        <a14:foregroundMark x1="59062" y1="61172" x2="59844" y2="60703"/>
                        <a14:foregroundMark x1="56875" y1="61328" x2="56875" y2="61328"/>
                        <a14:foregroundMark x1="52734" y1="63047" x2="52734" y2="63516"/>
                        <a14:foregroundMark x1="52734" y1="64922" x2="53828" y2="65625"/>
                        <a14:foregroundMark x1="55469" y1="66797" x2="55625" y2="68125"/>
                        <a14:foregroundMark x1="56016" y1="68828" x2="57344" y2="69531"/>
                        <a14:foregroundMark x1="59688" y1="70313" x2="60547" y2="70547"/>
                        <a14:foregroundMark x1="42422" y1="69688" x2="42422" y2="69688"/>
                        <a14:foregroundMark x1="41250" y1="71719" x2="41250" y2="72344"/>
                        <a14:foregroundMark x1="40391" y1="73359" x2="40391" y2="73359"/>
                        <a14:foregroundMark x1="35625" y1="68516" x2="35625" y2="68516"/>
                        <a14:foregroundMark x1="33750" y1="68125" x2="36484" y2="71563"/>
                        <a14:foregroundMark x1="38906" y1="72578" x2="40938" y2="73906"/>
                        <a14:foregroundMark x1="44766" y1="74375" x2="45156" y2="74609"/>
                        <a14:foregroundMark x1="45313" y1="74609" x2="45156" y2="735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9" t="5151" r="6753" b="4431"/>
          <a:stretch/>
        </p:blipFill>
        <p:spPr>
          <a:xfrm>
            <a:off x="7104818" y="2168031"/>
            <a:ext cx="1407023" cy="144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44396" y="3693465"/>
            <a:ext cx="2494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ОБРАЩЕНИЕ К ПОЛЬЗОВАТЕЛЮ</a:t>
            </a:r>
            <a:endParaRPr lang="ru-RU" dirty="0"/>
          </a:p>
        </p:txBody>
      </p:sp>
      <p:pic>
        <p:nvPicPr>
          <p:cNvPr id="20" name="Рисунок 19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9902" b="90919" l="9983" r="92957">
                        <a14:backgroundMark x1="39692" y1="89825" x2="39692" y2="89825"/>
                        <a14:backgroundMark x1="38906" y1="89333" x2="38906" y2="89333"/>
                        <a14:backgroundMark x1="26838" y1="90098" x2="26838" y2="900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355" y="2279534"/>
            <a:ext cx="2062221" cy="1288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124559" y="3554966"/>
            <a:ext cx="22286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АЛЬТЕРНАТИВНЫЕ ИСТОЧНИКИ ЭНЕРГИИ</a:t>
            </a:r>
            <a:endParaRPr lang="ru-RU" dirty="0"/>
          </a:p>
        </p:txBody>
      </p:sp>
      <p:pic>
        <p:nvPicPr>
          <p:cNvPr id="21" name="Рисунок 20">
            <a:hlinkClick r:id="rId26" action="ppaction://hlinksldjump"/>
          </p:cNvPr>
          <p:cNvPicPr>
            <a:picLocks noChangeAspect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0" r="100000">
                        <a14:foregroundMark x1="47875" y1="35250" x2="47875" y2="35250"/>
                        <a14:foregroundMark x1="20375" y1="54375" x2="20375" y2="54375"/>
                        <a14:foregroundMark x1="20250" y1="54625" x2="20250" y2="54625"/>
                        <a14:foregroundMark x1="21750" y1="54750" x2="22125" y2="54750"/>
                        <a14:foregroundMark x1="22125" y1="54750" x2="22125" y2="54750"/>
                        <a14:foregroundMark x1="22125" y1="54750" x2="22125" y2="54750"/>
                        <a14:foregroundMark x1="21875" y1="53500" x2="21875" y2="53500"/>
                        <a14:foregroundMark x1="21875" y1="52750" x2="22375" y2="52500"/>
                        <a14:foregroundMark x1="23250" y1="53250" x2="23750" y2="53250"/>
                        <a14:foregroundMark x1="25500" y1="59125" x2="25500" y2="59125"/>
                        <a14:foregroundMark x1="24875" y1="57375" x2="24000" y2="55250"/>
                        <a14:foregroundMark x1="22000" y1="51250" x2="21750" y2="48000"/>
                        <a14:foregroundMark x1="21375" y1="47500" x2="21375" y2="47125"/>
                        <a14:foregroundMark x1="44750" y1="43625" x2="45375" y2="43500"/>
                        <a14:foregroundMark x1="44875" y1="39000" x2="43625" y2="37250"/>
                        <a14:foregroundMark x1="41875" y1="33750" x2="40375" y2="32625"/>
                        <a14:foregroundMark x1="38500" y1="32000" x2="37500" y2="31875"/>
                        <a14:foregroundMark x1="39500" y1="36625" x2="40000" y2="36000"/>
                        <a14:foregroundMark x1="42750" y1="36750" x2="44625" y2="38125"/>
                        <a14:foregroundMark x1="48500" y1="43000" x2="49250" y2="43000"/>
                        <a14:foregroundMark x1="47875" y1="44000" x2="46375" y2="42375"/>
                        <a14:foregroundMark x1="37000" y1="36500" x2="37875" y2="34750"/>
                        <a14:foregroundMark x1="40125" y1="34375" x2="38625" y2="31625"/>
                        <a14:foregroundMark x1="34875" y1="31250" x2="34250" y2="30750"/>
                        <a14:foregroundMark x1="34875" y1="33375" x2="35000" y2="32625"/>
                        <a14:foregroundMark x1="35500" y1="32375" x2="35500" y2="32375"/>
                        <a14:foregroundMark x1="37250" y1="33750" x2="36625" y2="33750"/>
                        <a14:foregroundMark x1="33750" y1="32875" x2="34250" y2="32625"/>
                        <a14:foregroundMark x1="37500" y1="34000" x2="37250" y2="34500"/>
                        <a14:foregroundMark x1="34625" y1="35500" x2="34625" y2="35500"/>
                        <a14:foregroundMark x1="37000" y1="36500" x2="37750" y2="36500"/>
                        <a14:foregroundMark x1="40625" y1="38000" x2="41250" y2="37875"/>
                        <a14:foregroundMark x1="36000" y1="35375" x2="33000" y2="32500"/>
                        <a14:foregroundMark x1="31375" y1="31875" x2="32000" y2="31250"/>
                        <a14:foregroundMark x1="35875" y1="34000" x2="34625" y2="33625"/>
                        <a14:foregroundMark x1="33000" y1="33500" x2="32500" y2="33375"/>
                        <a14:foregroundMark x1="31875" y1="32875" x2="31875" y2="32875"/>
                        <a14:foregroundMark x1="29500" y1="38125" x2="29500" y2="38125"/>
                        <a14:foregroundMark x1="29500" y1="38250" x2="30000" y2="38250"/>
                        <a14:foregroundMark x1="30250" y1="36750" x2="30250" y2="36750"/>
                        <a14:foregroundMark x1="30375" y1="36750" x2="31750" y2="36250"/>
                        <a14:foregroundMark x1="32250" y1="36000" x2="33000" y2="35125"/>
                        <a14:foregroundMark x1="32250" y1="35250" x2="33375" y2="36625"/>
                        <a14:foregroundMark x1="40250" y1="42125" x2="40250" y2="42125"/>
                        <a14:foregroundMark x1="43375" y1="43875" x2="44000" y2="43875"/>
                        <a14:foregroundMark x1="43375" y1="43750" x2="42750" y2="43500"/>
                        <a14:foregroundMark x1="41875" y1="43500" x2="40250" y2="42625"/>
                        <a14:foregroundMark x1="38750" y1="41250" x2="37875" y2="40250"/>
                        <a14:foregroundMark x1="37500" y1="36750" x2="36750" y2="37875"/>
                        <a14:foregroundMark x1="37750" y1="39375" x2="38375" y2="40750"/>
                        <a14:foregroundMark x1="40375" y1="45625" x2="40375" y2="45625"/>
                        <a14:foregroundMark x1="42125" y1="47500" x2="42125" y2="47500"/>
                        <a14:foregroundMark x1="42125" y1="49875" x2="42500" y2="49875"/>
                        <a14:foregroundMark x1="43625" y1="49875" x2="43625" y2="49875"/>
                        <a14:foregroundMark x1="42750" y1="49625" x2="41875" y2="49875"/>
                        <a14:foregroundMark x1="41375" y1="50375" x2="40500" y2="49000"/>
                        <a14:foregroundMark x1="38375" y1="44750" x2="37375" y2="42750"/>
                        <a14:foregroundMark x1="35000" y1="39625" x2="35625" y2="35750"/>
                        <a14:foregroundMark x1="35625" y1="35500" x2="35625" y2="33875"/>
                        <a14:foregroundMark x1="35500" y1="31125" x2="58375" y2="51125"/>
                        <a14:foregroundMark x1="60125" y1="30125" x2="36500" y2="52375"/>
                        <a14:foregroundMark x1="18500" y1="60875" x2="80500" y2="34500"/>
                        <a14:foregroundMark x1="34250" y1="19000" x2="53000" y2="70375"/>
                        <a14:foregroundMark x1="44000" y1="24375" x2="61750" y2="68000"/>
                        <a14:foregroundMark x1="57750" y1="27250" x2="54250" y2="94875"/>
                        <a14:foregroundMark x1="75375" y1="18500" x2="51250" y2="70625"/>
                        <a14:foregroundMark x1="79375" y1="23375" x2="34500" y2="70125"/>
                        <a14:foregroundMark x1="80875" y1="15500" x2="17375" y2="91625"/>
                        <a14:foregroundMark x1="68875" y1="67875" x2="27000" y2="99875"/>
                        <a14:foregroundMark x1="77250" y1="61125" x2="26000" y2="89000"/>
                        <a14:foregroundMark x1="69500" y1="58750" x2="26875" y2="85625"/>
                        <a14:foregroundMark x1="76500" y1="49250" x2="24625" y2="88125"/>
                        <a14:foregroundMark x1="23250" y1="92000" x2="73375" y2="92750"/>
                        <a14:foregroundMark x1="44625" y1="98250" x2="60000" y2="95750"/>
                        <a14:foregroundMark x1="41875" y1="96500" x2="41875" y2="96500"/>
                        <a14:foregroundMark x1="57000" y1="79125" x2="79500" y2="89750"/>
                        <a14:foregroundMark x1="80375" y1="72875" x2="54750" y2="86625"/>
                        <a14:foregroundMark x1="52125" y1="78250" x2="66375" y2="90625"/>
                        <a14:foregroundMark x1="37875" y1="61125" x2="45750" y2="90000"/>
                        <a14:foregroundMark x1="35000" y1="69125" x2="41500" y2="95625"/>
                        <a14:foregroundMark x1="44500" y1="31500" x2="60000" y2="33375"/>
                        <a14:foregroundMark x1="74125" y1="36375" x2="81250" y2="65500"/>
                        <a14:foregroundMark x1="81750" y1="40250" x2="81000" y2="60375"/>
                        <a14:foregroundMark x1="66000" y1="94625" x2="66000" y2="94625"/>
                        <a14:foregroundMark x1="51375" y1="19375" x2="51375" y2="19375"/>
                        <a14:foregroundMark x1="36375" y1="10375" x2="60000" y2="33000"/>
                        <a14:foregroundMark x1="62250" y1="7500" x2="34500" y2="33875"/>
                        <a14:foregroundMark x1="58375" y1="7125" x2="64875" y2="28250"/>
                        <a14:foregroundMark x1="43625" y1="6750" x2="62125" y2="32750"/>
                        <a14:foregroundMark x1="46625" y1="8375" x2="36500" y2="26750"/>
                        <a14:backgroundMark x1="18125" y1="92125" x2="18125" y2="92125"/>
                        <a14:backgroundMark x1="18375" y1="91250" x2="18375" y2="91250"/>
                        <a14:backgroundMark x1="18500" y1="90875" x2="18500" y2="90875"/>
                        <a14:backgroundMark x1="18375" y1="90875" x2="18375" y2="90875"/>
                        <a14:backgroundMark x1="18375" y1="90875" x2="18375" y2="90875"/>
                        <a14:backgroundMark x1="18375" y1="90875" x2="18375" y2="90875"/>
                        <a14:backgroundMark x1="28875" y1="99125" x2="28875" y2="99125"/>
                        <a14:backgroundMark x1="28875" y1="99125" x2="28875" y2="99125"/>
                        <a14:backgroundMark x1="28750" y1="99000" x2="28750" y2="99000"/>
                        <a14:backgroundMark x1="28375" y1="98375" x2="28375" y2="98375"/>
                        <a14:backgroundMark x1="28375" y1="98375" x2="28375" y2="98375"/>
                        <a14:backgroundMark x1="28625" y1="98750" x2="28250" y2="99250"/>
                        <a14:backgroundMark x1="27625" y1="99750" x2="27625" y2="99750"/>
                        <a14:backgroundMark x1="30125" y1="98000" x2="30125" y2="98000"/>
                        <a14:backgroundMark x1="30375" y1="97625" x2="30375" y2="97625"/>
                        <a14:backgroundMark x1="30875" y1="96750" x2="30875" y2="96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841" y="130780"/>
            <a:ext cx="1440000" cy="1440000"/>
          </a:xfrm>
          <a:prstGeom prst="ellipse">
            <a:avLst/>
          </a:prstGeom>
        </p:spPr>
      </p:pic>
      <p:pic>
        <p:nvPicPr>
          <p:cNvPr id="22" name="Рисунок 21">
            <a:hlinkClick r:id="rId29" action="ppaction://hlinksldjump"/>
          </p:cNvPr>
          <p:cNvPicPr>
            <a:picLocks noChangeAspect="1"/>
          </p:cNvPicPr>
          <p:nvPr/>
        </p:nvPicPr>
        <p:blipFill rotWithShape="1">
          <a:blip r:embed="rId30"/>
          <a:srcRect b="50067"/>
          <a:stretch/>
        </p:blipFill>
        <p:spPr>
          <a:xfrm>
            <a:off x="10515888" y="2298899"/>
            <a:ext cx="1440000" cy="1428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10470169" y="3778899"/>
            <a:ext cx="1484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НАША КОМАНДА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6725250" y="1570780"/>
            <a:ext cx="216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ОСОБЕННОСТИ НАШЕГО РОБОТА</a:t>
            </a:r>
            <a:endParaRPr lang="ru-RU" dirty="0"/>
          </a:p>
        </p:txBody>
      </p:sp>
      <p:pic>
        <p:nvPicPr>
          <p:cNvPr id="25" name="Рисунок 24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4778" b="93222" l="8667" r="92000">
                        <a14:foregroundMark x1="51111" y1="48556" x2="51111" y2="48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888" y="4423009"/>
            <a:ext cx="1440000" cy="14400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0366656" y="5943372"/>
            <a:ext cx="1737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Технология изготовления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841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C000"/>
            </a:gs>
            <a:gs pos="90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36" y="1912287"/>
            <a:ext cx="2444708" cy="24569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71769" y="3999856"/>
            <a:ext cx="1103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ССЫЛКИ</a:t>
            </a:r>
          </a:p>
        </p:txBody>
      </p:sp>
      <p:pic>
        <p:nvPicPr>
          <p:cNvPr id="13" name="Рисунок 12">
            <a:hlinkClick r:id="rId4" action="ppaction://hlinksldjump" tooltip="ОФИЦИАЛЬНЫЙ САЙТ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204" b="73519" l="65833" r="83958">
                        <a14:foregroundMark x1="77188" y1="63796" x2="77188" y2="63796"/>
                        <a14:foregroundMark x1="78958" y1="64074" x2="78958" y2="64074"/>
                        <a14:foregroundMark x1="80260" y1="64444" x2="80260" y2="64444"/>
                        <a14:foregroundMark x1="76302" y1="63889" x2="76302" y2="63889"/>
                        <a14:foregroundMark x1="79635" y1="65000" x2="79635" y2="65000"/>
                        <a14:foregroundMark x1="79115" y1="63889" x2="79115" y2="63889"/>
                        <a14:backgroundMark x1="77135" y1="63704" x2="77135" y2="63704"/>
                        <a14:backgroundMark x1="75260" y1="64167" x2="75260" y2="64167"/>
                        <a14:backgroundMark x1="80365" y1="64074" x2="80365" y2="64074"/>
                        <a14:backgroundMark x1="78542" y1="65833" x2="78542" y2="65833"/>
                        <a14:backgroundMark x1="78750" y1="65463" x2="78750" y2="65463"/>
                        <a14:backgroundMark x1="77188" y1="63889" x2="77188" y2="63889"/>
                        <a14:backgroundMark x1="77188" y1="63889" x2="77188" y2="63889"/>
                        <a14:backgroundMark x1="77188" y1="63704" x2="77240" y2="63704"/>
                        <a14:backgroundMark x1="77292" y1="63796" x2="77292" y2="63796"/>
                        <a14:backgroundMark x1="77292" y1="63889" x2="77292" y2="63889"/>
                        <a14:backgroundMark x1="77292" y1="63981" x2="77292" y2="63981"/>
                        <a14:backgroundMark x1="77344" y1="63981" x2="77396" y2="63889"/>
                        <a14:backgroundMark x1="80156" y1="64444" x2="80208" y2="64444"/>
                        <a14:backgroundMark x1="80260" y1="64444" x2="80260" y2="6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218" t="55687" r="17786" b="27097"/>
          <a:stretch/>
        </p:blipFill>
        <p:spPr>
          <a:xfrm>
            <a:off x="8781582" y="2443157"/>
            <a:ext cx="2732167" cy="155669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960482" y="3999856"/>
            <a:ext cx="2374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ОФИЦИАЛЬНЫЙ САЙТ</a:t>
            </a:r>
          </a:p>
        </p:txBody>
      </p:sp>
      <p:pic>
        <p:nvPicPr>
          <p:cNvPr id="15" name="Рисунок 14">
            <a:hlinkClick r:id="rId7" action="ppaction://hlinksldjump" tooltip="МЕНЮ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89591"/>
            <a:ext cx="1287117" cy="1287117"/>
          </a:xfrm>
          <a:prstGeom prst="rect">
            <a:avLst/>
          </a:prstGeom>
        </p:spPr>
      </p:pic>
      <p:pic>
        <p:nvPicPr>
          <p:cNvPr id="16" name="Рисунок 15">
            <a:hlinkClick r:id="rId9" action="ppaction://hlinksldjump" tooltip="ИСТОРИЯ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941" y="2019856"/>
            <a:ext cx="1980000" cy="1980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347610" y="4000004"/>
            <a:ext cx="1111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ИСТОРИЯ</a:t>
            </a:r>
          </a:p>
        </p:txBody>
      </p:sp>
    </p:spTree>
    <p:extLst>
      <p:ext uri="{BB962C8B-B14F-4D97-AF65-F5344CB8AC3E}">
        <p14:creationId xmlns:p14="http://schemas.microsoft.com/office/powerpoint/2010/main" val="57942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C000"/>
            </a:gs>
            <a:gs pos="90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2402" y="294054"/>
            <a:ext cx="2907196" cy="1325563"/>
          </a:xfrm>
        </p:spPr>
        <p:txBody>
          <a:bodyPr/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Ссылки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omic Sans MS" panose="030F0702030302020204" pitchFamily="66" charset="0"/>
                <a:hlinkClick r:id="rId2"/>
              </a:rPr>
              <a:t>https://www.robocup.org/</a:t>
            </a:r>
            <a:r>
              <a:rPr lang="ru-RU" sz="2000" dirty="0">
                <a:latin typeface="Comic Sans MS" panose="030F0702030302020204" pitchFamily="66" charset="0"/>
              </a:rPr>
              <a:t> (Официальный сайт робофутбола)</a:t>
            </a:r>
            <a:endParaRPr lang="ru-RU" sz="2000" dirty="0">
              <a:latin typeface="Comic Sans MS" panose="030F0702030302020204" pitchFamily="66" charset="0"/>
              <a:hlinkClick r:id="rId3"/>
            </a:endParaRPr>
          </a:p>
          <a:p>
            <a:r>
              <a:rPr lang="en-US" sz="2000" dirty="0">
                <a:latin typeface="Comic Sans MS" panose="030F0702030302020204" pitchFamily="66" charset="0"/>
                <a:hlinkClick r:id="rId3"/>
              </a:rPr>
              <a:t>https://ru.wikipedia.org/wiki/RoboCup</a:t>
            </a:r>
            <a:r>
              <a:rPr lang="ru-RU" sz="2000" dirty="0">
                <a:latin typeface="Comic Sans MS" panose="030F0702030302020204" pitchFamily="66" charset="0"/>
              </a:rPr>
              <a:t> (Чемпионат мира по футболу среди роботов (англ. Robot Soccer World Cup, RoboWorld Cup, RoboCup) — международные…)</a:t>
            </a:r>
          </a:p>
          <a:p>
            <a:r>
              <a:rPr lang="en-US" sz="2000" dirty="0">
                <a:latin typeface="Comic Sans MS" panose="030F0702030302020204" pitchFamily="66" charset="0"/>
                <a:hlinkClick r:id="rId3"/>
              </a:rPr>
              <a:t>https://ru.wikipedia.org/wiki/RoboCup</a:t>
            </a:r>
            <a:r>
              <a:rPr lang="ru-RU" sz="2000" dirty="0">
                <a:latin typeface="Comic Sans MS" panose="030F0702030302020204" pitchFamily="66" charset="0"/>
              </a:rPr>
              <a:t> (В июне 1993 года группа исследователей из Японии решила…)</a:t>
            </a:r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191" y="202073"/>
            <a:ext cx="1403225" cy="1417544"/>
          </a:xfrm>
          <a:prstGeom prst="rect">
            <a:avLst/>
          </a:prstGeom>
        </p:spPr>
      </p:pic>
      <p:pic>
        <p:nvPicPr>
          <p:cNvPr id="5" name="Рисунок 4">
            <a:hlinkClick r:id="rId5" action="ppaction://hlinksldjump" tooltip="МЕНЮ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1529" y="202073"/>
            <a:ext cx="1286367" cy="1286367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222" b="90000" l="955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529" y="5532563"/>
            <a:ext cx="1288800" cy="12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9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C000"/>
            </a:gs>
            <a:gs pos="90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1671" y="20017"/>
            <a:ext cx="2668657" cy="1325563"/>
          </a:xfrm>
        </p:spPr>
        <p:txBody>
          <a:bodyPr/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История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88304"/>
            <a:ext cx="10515600" cy="4351338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Чемпионат мира по футболу среди роботов (англ. 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Robot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Soccer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World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Cup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RoboWorld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Cup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, RoboCup) — международные соревнования среди роботов, первые из которых прошли в 1996 году. Целью является создание автономных роботов-футболистов для содействия научным исследованиям в области искусственного интеллекта. </a:t>
            </a:r>
          </a:p>
          <a:p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В июне 1993 года группа исследователей из Японии решила организовать соревнования между роботами. Для проекта было выбрано название RoboCup (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Robot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World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Cup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Initiative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). В сентябре 1993 года был разработан первый проект правил. Обсуждение организации таких соревнований и технических деталей проходили на различных конференциях. На конференции 1995 года, проходившую в Монреале, было объявлено о первом чемпионате по футболу между роботами в 1997 году, который должен был пройти вместе с конференцией в Нагое. Так же было решено провести предварительный матч Pre-RoboCup-96.</a:t>
            </a:r>
          </a:p>
          <a:p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313" y="89591"/>
            <a:ext cx="1298713" cy="1298713"/>
          </a:xfrm>
          <a:prstGeom prst="rect">
            <a:avLst/>
          </a:prstGeom>
        </p:spPr>
      </p:pic>
      <p:pic>
        <p:nvPicPr>
          <p:cNvPr id="8" name="Рисунок 7">
            <a:hlinkClick r:id="rId3" action="ppaction://hlinksldjump" tooltip="МЕНЮ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89591"/>
            <a:ext cx="1287117" cy="1287117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222" b="90000" l="955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529" y="5532563"/>
            <a:ext cx="1288800" cy="12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5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C000"/>
            </a:gs>
            <a:gs pos="90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743" y="113699"/>
            <a:ext cx="5794513" cy="1325563"/>
          </a:xfrm>
        </p:spPr>
        <p:txBody>
          <a:bodyPr/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Официальный сайт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>
                <a:latin typeface="Comic Sans MS" panose="030F0702030302020204" pitchFamily="66" charset="0"/>
              </a:rPr>
              <a:t>В данный момент (17.08.2020) на официальном сайте Робофутбола можно увидеть несколько лиг:</a:t>
            </a: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>
              <a:latin typeface="Comic Sans MS" panose="030F0702030302020204" pitchFamily="66" charset="0"/>
            </a:endParaRPr>
          </a:p>
          <a:p>
            <a:endParaRPr lang="ru-RU" sz="2000" dirty="0">
              <a:latin typeface="Comic Sans MS" panose="030F0702030302020204" pitchFamily="66" charset="0"/>
            </a:endParaRPr>
          </a:p>
          <a:p>
            <a:r>
              <a:rPr lang="ru-RU" sz="2000" dirty="0">
                <a:latin typeface="Comic Sans MS" panose="030F0702030302020204" pitchFamily="66" charset="0"/>
              </a:rPr>
              <a:t>У каждой лиги есть своя презентация, их можно посмотреть на официальном сайте!</a:t>
            </a:r>
          </a:p>
          <a:p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13834">
            <a:off x="459729" y="80303"/>
            <a:ext cx="2804403" cy="1676545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 tooltip="МЕНЮ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1590" y="133298"/>
            <a:ext cx="1286367" cy="12863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1" t="23843" r="14600" b="36173"/>
          <a:stretch/>
        </p:blipFill>
        <p:spPr>
          <a:xfrm>
            <a:off x="1036981" y="2395331"/>
            <a:ext cx="9532902" cy="2986976"/>
          </a:xfrm>
          <a:prstGeom prst="rect">
            <a:avLst/>
          </a:prstGeom>
        </p:spPr>
      </p:pic>
      <p:pic>
        <p:nvPicPr>
          <p:cNvPr id="8" name="Рисунок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222" b="90000" l="955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529" y="5532563"/>
            <a:ext cx="1288800" cy="12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64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C000"/>
            </a:gs>
            <a:gs pos="90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hlinkClick r:id="rId2" action="ppaction://hlinksldjump" tooltip="МЕНЮ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89591"/>
            <a:ext cx="1287117" cy="12871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flipH="1">
            <a:off x="5198165" y="1302026"/>
            <a:ext cx="47608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София</a:t>
            </a:r>
            <a:r>
              <a:rPr lang="ru-RU" sz="3200" dirty="0" smtClean="0">
                <a:latin typeface="Comic Sans MS" panose="030F0702030302020204" pitchFamily="66" charset="0"/>
              </a:rPr>
              <a:t> – </a:t>
            </a:r>
            <a:r>
              <a:rPr lang="en-US" sz="3200" dirty="0" smtClean="0">
                <a:latin typeface="Comic Sans MS" panose="030F0702030302020204" pitchFamily="66" charset="0"/>
              </a:rPr>
              <a:t>team-lid, </a:t>
            </a:r>
            <a:r>
              <a:rPr lang="ru-RU" sz="3200" dirty="0" smtClean="0">
                <a:latin typeface="Comic Sans MS" panose="030F0702030302020204" pitchFamily="66" charset="0"/>
              </a:rPr>
              <a:t>лидер команды и дизайнер;</a:t>
            </a:r>
          </a:p>
          <a:p>
            <a:r>
              <a:rPr lang="ru-RU" sz="3200" b="1" dirty="0" smtClean="0">
                <a:solidFill>
                  <a:srgbClr val="009900"/>
                </a:solidFill>
                <a:latin typeface="Comic Sans MS" panose="030F0702030302020204" pitchFamily="66" charset="0"/>
              </a:rPr>
              <a:t>Иван</a:t>
            </a:r>
            <a:r>
              <a:rPr lang="ru-RU" sz="3200" dirty="0" smtClean="0">
                <a:latin typeface="Comic Sans MS" panose="030F0702030302020204" pitchFamily="66" charset="0"/>
              </a:rPr>
              <a:t> – главный программист команды и разработчик презентации;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Даниил</a:t>
            </a:r>
            <a:r>
              <a:rPr lang="ru-RU" sz="3200" dirty="0" smtClean="0">
                <a:latin typeface="Comic Sans MS" panose="030F0702030302020204" pitchFamily="66" charset="0"/>
              </a:rPr>
              <a:t> – главный конструктор команды.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166" y="1181233"/>
            <a:ext cx="3743742" cy="743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6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75452" y="248470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ПОЛЬЗОВАТЕЛЬ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67383" y="1263373"/>
            <a:ext cx="2910272" cy="2069797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Возраст:</a:t>
            </a:r>
          </a:p>
          <a:p>
            <a:pPr algn="ctr">
              <a:spcBef>
                <a:spcPts val="100"/>
              </a:spcBef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8-9 лет – игры;</a:t>
            </a:r>
          </a:p>
          <a:p>
            <a:pPr algn="ctr">
              <a:spcBef>
                <a:spcPts val="100"/>
              </a:spcBef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10-13 лет – изучение роботов;</a:t>
            </a:r>
          </a:p>
          <a:p>
            <a:pPr algn="ctr">
              <a:spcBef>
                <a:spcPts val="100"/>
              </a:spcBef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14-(100+) – игры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наука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,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 соревнования.</a:t>
            </a: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05135" y="5309961"/>
            <a:ext cx="2910271" cy="961802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Пол:</a:t>
            </a:r>
          </a:p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мужской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/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женский</a:t>
            </a:r>
          </a:p>
          <a:p>
            <a:pPr algn="ctr"/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7384" y="3584767"/>
            <a:ext cx="2910271" cy="123880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Интересы:</a:t>
            </a:r>
          </a:p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Футбол, игры, соревнования, наука.</a:t>
            </a:r>
          </a:p>
          <a:p>
            <a:pPr algn="ctr"/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05135" y="1263373"/>
            <a:ext cx="2910271" cy="206979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По образу жизни:</a:t>
            </a:r>
          </a:p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Конформные, сангвистического темперамента, исследовательского типа.</a:t>
            </a:r>
          </a:p>
          <a:p>
            <a:pPr algn="ctr"/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67383" y="5071434"/>
            <a:ext cx="2910271" cy="12003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Подходит для людей с ограниченными возможностями.</a:t>
            </a:r>
          </a:p>
          <a:p>
            <a:pPr algn="ctr"/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05134" y="3460671"/>
            <a:ext cx="2910271" cy="1477328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  <a:cs typeface="Times New Roman" pitchFamily="18" charset="0"/>
              </a:rPr>
              <a:t>Управляемый дистанционный футбол может быть актуальным при эпидемии. </a:t>
            </a:r>
          </a:p>
          <a:p>
            <a:pPr algn="ctr"/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1689652" y="6858000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6" name="Рисунок 25">
            <a:hlinkClick r:id="rId3" action="ppaction://hlinksldjump" tooltip="МЕНЮ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89591"/>
            <a:ext cx="1287117" cy="1287117"/>
          </a:xfrm>
          <a:prstGeom prst="rect">
            <a:avLst/>
          </a:prstGeom>
        </p:spPr>
      </p:pic>
      <p:pic>
        <p:nvPicPr>
          <p:cNvPr id="27" name="Рисунок 2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0" y="87908"/>
            <a:ext cx="1287593" cy="1288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68950" y="2497660"/>
            <a:ext cx="5344887" cy="240519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4" name="Прямоугольник 3"/>
          <p:cNvSpPr/>
          <p:nvPr/>
        </p:nvSpPr>
        <p:spPr>
          <a:xfrm>
            <a:off x="4277654" y="2246415"/>
            <a:ext cx="561140" cy="103711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277654" y="4147479"/>
            <a:ext cx="561140" cy="103711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77654" y="5619742"/>
            <a:ext cx="561140" cy="103711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243992" y="2124185"/>
            <a:ext cx="561140" cy="10371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243992" y="4085748"/>
            <a:ext cx="561140" cy="10371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243992" y="5742433"/>
            <a:ext cx="561140" cy="10371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33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FC000"/>
            </a:gs>
            <a:gs pos="90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 tooltip="МЕНЮ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40" y="89591"/>
            <a:ext cx="1287117" cy="1287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22" b="97813" l="6250" r="95781">
                        <a14:foregroundMark x1="40547" y1="63750" x2="40547" y2="63750"/>
                        <a14:foregroundMark x1="38672" y1="66484" x2="38672" y2="66484"/>
                        <a14:foregroundMark x1="35469" y1="65234" x2="35469" y2="65234"/>
                        <a14:foregroundMark x1="38047" y1="65078" x2="38047" y2="65078"/>
                        <a14:foregroundMark x1="38906" y1="65078" x2="38906" y2="65078"/>
                        <a14:foregroundMark x1="36641" y1="64063" x2="37500" y2="63516"/>
                        <a14:foregroundMark x1="41719" y1="62187" x2="41719" y2="62187"/>
                        <a14:foregroundMark x1="41719" y1="62500" x2="41719" y2="62500"/>
                        <a14:foregroundMark x1="40234" y1="63906" x2="39531" y2="63594"/>
                        <a14:foregroundMark x1="39375" y1="62578" x2="39375" y2="62578"/>
                        <a14:foregroundMark x1="39844" y1="60703" x2="39844" y2="60703"/>
                        <a14:foregroundMark x1="38203" y1="61016" x2="38203" y2="61016"/>
                        <a14:foregroundMark x1="35469" y1="62344" x2="34766" y2="63203"/>
                        <a14:foregroundMark x1="33281" y1="64375" x2="33281" y2="64766"/>
                        <a14:foregroundMark x1="32266" y1="63516" x2="32266" y2="61328"/>
                        <a14:foregroundMark x1="58516" y1="67266" x2="58516" y2="67266"/>
                        <a14:foregroundMark x1="58516" y1="67266" x2="58516" y2="67266"/>
                        <a14:foregroundMark x1="58516" y1="67266" x2="58516" y2="67266"/>
                        <a14:foregroundMark x1="59922" y1="68281" x2="59922" y2="68281"/>
                        <a14:foregroundMark x1="61953" y1="64766" x2="61953" y2="64766"/>
                        <a14:foregroundMark x1="64844" y1="64219" x2="64844" y2="64219"/>
                        <a14:foregroundMark x1="66328" y1="68125" x2="66328" y2="68516"/>
                        <a14:foregroundMark x1="67344" y1="69688" x2="67344" y2="69688"/>
                        <a14:foregroundMark x1="62422" y1="70313" x2="62422" y2="70313"/>
                        <a14:foregroundMark x1="61797" y1="73359" x2="61406" y2="73906"/>
                        <a14:foregroundMark x1="56875" y1="75625" x2="56875" y2="75625"/>
                        <a14:foregroundMark x1="56484" y1="73516" x2="56016" y2="73516"/>
                        <a14:foregroundMark x1="51719" y1="73906" x2="51719" y2="73906"/>
                        <a14:foregroundMark x1="48828" y1="71875" x2="48828" y2="71875"/>
                        <a14:foregroundMark x1="56016" y1="68125" x2="56016" y2="68125"/>
                        <a14:foregroundMark x1="56797" y1="64922" x2="56797" y2="64922"/>
                        <a14:foregroundMark x1="60078" y1="63359" x2="60078" y2="63359"/>
                        <a14:foregroundMark x1="58047" y1="62578" x2="58047" y2="62578"/>
                        <a14:foregroundMark x1="59062" y1="61172" x2="59844" y2="60703"/>
                        <a14:foregroundMark x1="56875" y1="61328" x2="56875" y2="61328"/>
                        <a14:foregroundMark x1="52734" y1="63047" x2="52734" y2="63516"/>
                        <a14:foregroundMark x1="52734" y1="64922" x2="53828" y2="65625"/>
                        <a14:foregroundMark x1="55469" y1="66797" x2="55625" y2="68125"/>
                        <a14:foregroundMark x1="56016" y1="68828" x2="57344" y2="69531"/>
                        <a14:foregroundMark x1="59688" y1="70313" x2="60547" y2="70547"/>
                        <a14:foregroundMark x1="42422" y1="69688" x2="42422" y2="69688"/>
                        <a14:foregroundMark x1="41250" y1="71719" x2="41250" y2="72344"/>
                        <a14:foregroundMark x1="40391" y1="73359" x2="40391" y2="73359"/>
                        <a14:foregroundMark x1="35625" y1="68516" x2="35625" y2="68516"/>
                        <a14:foregroundMark x1="33750" y1="68125" x2="36484" y2="71563"/>
                        <a14:foregroundMark x1="38906" y1="72578" x2="40938" y2="73906"/>
                        <a14:foregroundMark x1="44766" y1="74375" x2="45156" y2="74609"/>
                        <a14:foregroundMark x1="45313" y1="74609" x2="45156" y2="735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1" y="89591"/>
            <a:ext cx="1288800" cy="1288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39432" y="391823"/>
            <a:ext cx="71909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Comic Sans MS" panose="030F0702030302020204" pitchFamily="66" charset="0"/>
              </a:rPr>
              <a:t>Обращение к пользователю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51791" y="1888435"/>
            <a:ext cx="67652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Если ты-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</a:rPr>
              <a:t>Любишь заниматься спортом и интересуешься наукой;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</a:rPr>
              <a:t>Умеешь программировать;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</a:rPr>
              <a:t>Мечтаешь о большом чемпионате по робофутболу;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Comic Sans MS" panose="030F0702030302020204" pitchFamily="66" charset="0"/>
              </a:rPr>
              <a:t>И не понимаешь, почему не купил</a:t>
            </a:r>
          </a:p>
          <a:p>
            <a:r>
              <a:rPr lang="ru-RU" sz="2400" dirty="0" smtClean="0">
                <a:latin typeface="Comic Sans MS" panose="030F0702030302020204" pitchFamily="66" charset="0"/>
              </a:rPr>
              <a:t> робота от </a:t>
            </a:r>
            <a:r>
              <a:rPr lang="en-US" sz="2400" dirty="0" smtClean="0">
                <a:latin typeface="Comic Sans MS" panose="030F0702030302020204" pitchFamily="66" charset="0"/>
              </a:rPr>
              <a:t>Program KING </a:t>
            </a:r>
            <a:r>
              <a:rPr lang="ru-RU" sz="2400" dirty="0" smtClean="0">
                <a:latin typeface="Comic Sans MS" panose="030F0702030302020204" pitchFamily="66" charset="0"/>
              </a:rPr>
              <a:t>раньше;</a:t>
            </a:r>
          </a:p>
          <a:p>
            <a:r>
              <a:rPr lang="ru-RU" sz="2400" dirty="0" smtClean="0">
                <a:latin typeface="Comic Sans MS" panose="030F0702030302020204" pitchFamily="66" charset="0"/>
              </a:rPr>
              <a:t>Тогда ТЕБЕ точно к НАМ!!!</a:t>
            </a:r>
          </a:p>
          <a:p>
            <a:endParaRPr lang="ru-RU" dirty="0" smtClean="0">
              <a:latin typeface="Comic Sans MS" panose="030F0702030302020204" pitchFamily="66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7" t="31250" r="25635" b="8985"/>
          <a:stretch/>
        </p:blipFill>
        <p:spPr>
          <a:xfrm>
            <a:off x="6329212" y="1747267"/>
            <a:ext cx="5365832" cy="397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5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3154</TotalTime>
  <Words>994</Words>
  <Application>Microsoft Office PowerPoint</Application>
  <PresentationFormat>Широкоэкранный</PresentationFormat>
  <Paragraphs>175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Times New Roman</vt:lpstr>
      <vt:lpstr>Wingdings</vt:lpstr>
      <vt:lpstr>Тема Office</vt:lpstr>
      <vt:lpstr>Робофутбол</vt:lpstr>
      <vt:lpstr>Презентация PowerPoint</vt:lpstr>
      <vt:lpstr>Презентация PowerPoint</vt:lpstr>
      <vt:lpstr>Ссылки</vt:lpstr>
      <vt:lpstr>История</vt:lpstr>
      <vt:lpstr>Официальный сайт</vt:lpstr>
      <vt:lpstr>Презентация PowerPoint</vt:lpstr>
      <vt:lpstr>ПОЛЬЗОВАТЕЛЬ</vt:lpstr>
      <vt:lpstr>Презентация PowerPoint</vt:lpstr>
      <vt:lpstr>Презентация PowerPoint</vt:lpstr>
      <vt:lpstr>Схема электронных компонентов</vt:lpstr>
      <vt:lpstr>Web-интерфейс (html)</vt:lpstr>
      <vt:lpstr>Технология изготовления</vt:lpstr>
      <vt:lpstr>Презентация PowerPoint</vt:lpstr>
      <vt:lpstr>Себестоимость</vt:lpstr>
      <vt:lpstr>Экономическая оптимизация </vt:lpstr>
      <vt:lpstr>Презентация PowerPoint</vt:lpstr>
      <vt:lpstr>Особенности нашего робота</vt:lpstr>
      <vt:lpstr>Альтернативные источники энергии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Робофутбол</dc:title>
  <dc:creator>Пользователь</dc:creator>
  <cp:lastModifiedBy>Пользователь</cp:lastModifiedBy>
  <cp:revision>80</cp:revision>
  <dcterms:created xsi:type="dcterms:W3CDTF">2020-08-17T11:21:28Z</dcterms:created>
  <dcterms:modified xsi:type="dcterms:W3CDTF">2020-08-28T12:30:17Z</dcterms:modified>
</cp:coreProperties>
</file>