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8" r:id="rId1"/>
  </p:sldMasterIdLst>
  <p:sldIdLst>
    <p:sldId id="256" r:id="rId2"/>
    <p:sldId id="258" r:id="rId3"/>
    <p:sldId id="274" r:id="rId4"/>
    <p:sldId id="268" r:id="rId5"/>
    <p:sldId id="272" r:id="rId6"/>
    <p:sldId id="259" r:id="rId7"/>
    <p:sldId id="270" r:id="rId8"/>
    <p:sldId id="261" r:id="rId9"/>
    <p:sldId id="262" r:id="rId10"/>
    <p:sldId id="257" r:id="rId11"/>
    <p:sldId id="273" r:id="rId12"/>
    <p:sldId id="263" r:id="rId13"/>
    <p:sldId id="269" r:id="rId14"/>
    <p:sldId id="265" r:id="rId15"/>
    <p:sldId id="260" r:id="rId16"/>
    <p:sldId id="26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62" autoAdjust="0"/>
    <p:restoredTop sz="95268" autoAdjust="0"/>
  </p:normalViewPr>
  <p:slideViewPr>
    <p:cSldViewPr snapToGrid="0">
      <p:cViewPr varScale="1">
        <p:scale>
          <a:sx n="88" d="100"/>
          <a:sy n="88" d="100"/>
        </p:scale>
        <p:origin x="61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856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7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29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733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20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0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473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000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408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1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42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2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40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1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38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9953DA-0FBE-4A1C-8B9D-7846DD6C3A6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19A8E3-CB74-40C5-86F2-06D0AA83AA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31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ebvrdev.pro.izobretarium.ru/prokach2020/IZOlenta/VR/logoVR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7A140-BA67-4805-9DD0-C2A8B006DB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5897" y="2325537"/>
            <a:ext cx="5927324" cy="1464815"/>
          </a:xfrm>
        </p:spPr>
        <p:txBody>
          <a:bodyPr>
            <a:normAutofit/>
          </a:bodyPr>
          <a:lstStyle/>
          <a:p>
            <a:r>
              <a:rPr lang="en-US" sz="8800" dirty="0">
                <a:solidFill>
                  <a:srgbClr val="0070C0"/>
                </a:solidFill>
              </a:rPr>
              <a:t>IZO</a:t>
            </a:r>
            <a:r>
              <a:rPr lang="ru-RU" sz="6000" i="1" dirty="0"/>
              <a:t>лента</a:t>
            </a:r>
            <a:endParaRPr lang="ru-RU" sz="8800" i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B874D7-6BCC-479F-A916-B636A888D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3441" y="5243338"/>
            <a:ext cx="6457025" cy="984597"/>
          </a:xfrm>
        </p:spPr>
        <p:txBody>
          <a:bodyPr/>
          <a:lstStyle/>
          <a:p>
            <a:r>
              <a:rPr lang="ru-RU" dirty="0"/>
              <a:t>«Нет ничего более вечного чем то ,что обмотано синей изолентой»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800" y="619545"/>
            <a:ext cx="3333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ABB952-728A-4613-AE77-CEE34B052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019" y="-88777"/>
            <a:ext cx="9905998" cy="1096830"/>
          </a:xfrm>
        </p:spPr>
        <p:txBody>
          <a:bodyPr/>
          <a:lstStyle/>
          <a:p>
            <a:pPr algn="ctr"/>
            <a:r>
              <a:rPr lang="ru-RU" dirty="0">
                <a:latin typeface="Bahnschrift Light" panose="020B0502040204020203" pitchFamily="34" charset="0"/>
              </a:rPr>
              <a:t>СМЕТА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93485368-46D8-4F42-ACCB-136E56DDF0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636155"/>
              </p:ext>
            </p:extLst>
          </p:nvPr>
        </p:nvGraphicFramePr>
        <p:xfrm>
          <a:off x="1976842" y="845947"/>
          <a:ext cx="7883211" cy="5872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5009">
                  <a:extLst>
                    <a:ext uri="{9D8B030D-6E8A-4147-A177-3AD203B41FA5}">
                      <a16:colId xmlns:a16="http://schemas.microsoft.com/office/drawing/2014/main" val="2193881651"/>
                    </a:ext>
                  </a:extLst>
                </a:gridCol>
                <a:gridCol w="2634101">
                  <a:extLst>
                    <a:ext uri="{9D8B030D-6E8A-4147-A177-3AD203B41FA5}">
                      <a16:colId xmlns:a16="http://schemas.microsoft.com/office/drawing/2014/main" val="2296055742"/>
                    </a:ext>
                  </a:extLst>
                </a:gridCol>
                <a:gridCol w="2634101">
                  <a:extLst>
                    <a:ext uri="{9D8B030D-6E8A-4147-A177-3AD203B41FA5}">
                      <a16:colId xmlns:a16="http://schemas.microsoft.com/office/drawing/2014/main" val="2640762957"/>
                    </a:ext>
                  </a:extLst>
                </a:gridCol>
              </a:tblGrid>
              <a:tr h="436053">
                <a:tc>
                  <a:txBody>
                    <a:bodyPr/>
                    <a:lstStyle/>
                    <a:p>
                      <a:r>
                        <a:rPr lang="ru-RU" i="1" dirty="0"/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/>
                        <a:t>КОЛИЧЕСТВО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/>
                        <a:t>СТОИМОСТЬ, руб.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2178435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Аккумулятор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533156"/>
                  </a:ext>
                </a:extLst>
              </a:tr>
              <a:tr h="623880">
                <a:tc>
                  <a:txBody>
                    <a:bodyPr/>
                    <a:lstStyle/>
                    <a:p>
                      <a:r>
                        <a:rPr lang="ru-RU" dirty="0"/>
                        <a:t>Микроконтроллер </a:t>
                      </a:r>
                      <a:r>
                        <a:rPr lang="en-US" sz="18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NodeMCU</a:t>
                      </a:r>
                      <a:r>
                        <a:rPr lang="ru-RU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167.04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005484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Двигатель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960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480338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Драйвер моторов </a:t>
                      </a:r>
                      <a:r>
                        <a:rPr lang="en-US" dirty="0"/>
                        <a:t>L 298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111.36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053111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Колёса для двигателя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000068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Источник питания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1390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907626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Ключ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37426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Батарейный бокс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77581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Батарейки </a:t>
                      </a:r>
                      <a:r>
                        <a:rPr lang="en-US" dirty="0"/>
                        <a:t>GP super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738987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Провода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098921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Фанера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658331"/>
                  </a:ext>
                </a:extLst>
              </a:tr>
              <a:tr h="436053">
                <a:tc>
                  <a:txBody>
                    <a:bodyPr/>
                    <a:lstStyle/>
                    <a:p>
                      <a:r>
                        <a:rPr lang="ru-RU" dirty="0"/>
                        <a:t>Итог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4496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446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75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электронных компонентов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6602" y="2667000"/>
            <a:ext cx="555413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9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097071"/>
          </a:xfrm>
        </p:spPr>
        <p:txBody>
          <a:bodyPr/>
          <a:lstStyle/>
          <a:p>
            <a:r>
              <a:rPr lang="ru-RU" dirty="0" smtClean="0"/>
              <a:t>РАСЧЁТ СЕБЕСТОИМОСТИ: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6213" y="2046514"/>
            <a:ext cx="8525101" cy="4275909"/>
          </a:xfrm>
        </p:spPr>
        <p:txBody>
          <a:bodyPr>
            <a:normAutofit/>
          </a:bodyPr>
          <a:lstStyle/>
          <a:p>
            <a:r>
              <a:rPr lang="ru-RU" dirty="0" smtClean="0"/>
              <a:t>Смета-4 496</a:t>
            </a:r>
          </a:p>
          <a:p>
            <a:r>
              <a:rPr lang="ru-RU" dirty="0" smtClean="0"/>
              <a:t>Производство-40 роботов</a:t>
            </a:r>
            <a:r>
              <a:rPr lang="en-US" dirty="0" smtClean="0"/>
              <a:t>/м</a:t>
            </a:r>
            <a:r>
              <a:rPr lang="ru-RU" dirty="0" err="1" smtClean="0"/>
              <a:t>ес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Постоянные издержки: </a:t>
            </a:r>
          </a:p>
          <a:p>
            <a:r>
              <a:rPr lang="ru-RU" dirty="0" smtClean="0"/>
              <a:t>зарплата-25 000*4 = 100 000 руб.(с учётом налога)</a:t>
            </a:r>
          </a:p>
          <a:p>
            <a:r>
              <a:rPr lang="ru-RU" dirty="0" smtClean="0"/>
              <a:t>Аренда, оборудование ,интернет ,электричество = 30000руб.</a:t>
            </a:r>
          </a:p>
          <a:p>
            <a:r>
              <a:rPr lang="ru-RU" dirty="0" smtClean="0"/>
              <a:t>4 500*40+100 000+30 000=310 000/40=7 750(цена без учёта НДС)</a:t>
            </a:r>
          </a:p>
          <a:p>
            <a:r>
              <a:rPr lang="ru-RU" dirty="0" smtClean="0"/>
              <a:t>Цена</a:t>
            </a:r>
            <a:r>
              <a:rPr lang="en-US" dirty="0" smtClean="0"/>
              <a:t>~</a:t>
            </a:r>
            <a:r>
              <a:rPr lang="ru-RU" dirty="0" smtClean="0"/>
              <a:t>9999 </a:t>
            </a:r>
            <a:r>
              <a:rPr lang="en-US" dirty="0" smtClean="0"/>
              <a:t>(c </a:t>
            </a:r>
            <a:r>
              <a:rPr lang="ru-RU" dirty="0" smtClean="0"/>
              <a:t>учётом НДС)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05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6588535" cy="1029789"/>
          </a:xfrm>
        </p:spPr>
        <p:txBody>
          <a:bodyPr/>
          <a:lstStyle/>
          <a:p>
            <a:r>
              <a:rPr lang="ru-RU" dirty="0" smtClean="0"/>
              <a:t>РЕЗУЛЬТАТЫ ИНТЕРВЬЮ: 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255023"/>
              </p:ext>
            </p:extLst>
          </p:nvPr>
        </p:nvGraphicFramePr>
        <p:xfrm>
          <a:off x="1484310" y="2664822"/>
          <a:ext cx="10018716" cy="2626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9572">
                  <a:extLst>
                    <a:ext uri="{9D8B030D-6E8A-4147-A177-3AD203B41FA5}">
                      <a16:colId xmlns:a16="http://schemas.microsoft.com/office/drawing/2014/main" val="3761057860"/>
                    </a:ext>
                  </a:extLst>
                </a:gridCol>
                <a:gridCol w="3339572">
                  <a:extLst>
                    <a:ext uri="{9D8B030D-6E8A-4147-A177-3AD203B41FA5}">
                      <a16:colId xmlns:a16="http://schemas.microsoft.com/office/drawing/2014/main" val="2617041703"/>
                    </a:ext>
                  </a:extLst>
                </a:gridCol>
                <a:gridCol w="3339572">
                  <a:extLst>
                    <a:ext uri="{9D8B030D-6E8A-4147-A177-3AD203B41FA5}">
                      <a16:colId xmlns:a16="http://schemas.microsoft.com/office/drawing/2014/main" val="2239147166"/>
                    </a:ext>
                  </a:extLst>
                </a:gridCol>
              </a:tblGrid>
              <a:tr h="37114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Внешность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Механика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356249"/>
                  </a:ext>
                </a:extLst>
              </a:tr>
              <a:tr h="3711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Тимур</a:t>
                      </a:r>
                      <a:r>
                        <a:rPr lang="ru-RU" baseline="0" dirty="0" smtClean="0"/>
                        <a:t> Шамильевич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457925"/>
                  </a:ext>
                </a:extLst>
              </a:tr>
              <a:tr h="3711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Наталья</a:t>
                      </a:r>
                      <a:r>
                        <a:rPr lang="ru-RU" baseline="0" dirty="0" smtClean="0"/>
                        <a:t> Юрьевна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630187"/>
                  </a:ext>
                </a:extLst>
              </a:tr>
              <a:tr h="3711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Михаил Михайлович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8/10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382762"/>
                  </a:ext>
                </a:extLst>
              </a:tr>
              <a:tr h="3711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Даниил Юрьевич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7,5/10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6/10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187620"/>
                  </a:ext>
                </a:extLst>
              </a:tr>
              <a:tr h="3994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Даниил</a:t>
                      </a:r>
                      <a:r>
                        <a:rPr lang="ru-RU" baseline="0" dirty="0" smtClean="0"/>
                        <a:t> Павлович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r>
                        <a:rPr lang="en-US" dirty="0" smtClean="0"/>
                        <a:t>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2574692"/>
                  </a:ext>
                </a:extLst>
              </a:tr>
              <a:tr h="3711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Даня </a:t>
                      </a:r>
                      <a:r>
                        <a:rPr lang="ru-RU" dirty="0" err="1" smtClean="0"/>
                        <a:t>Гераськин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10/10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10/10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749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156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2482" y="278675"/>
            <a:ext cx="5378044" cy="1480456"/>
          </a:xfrm>
        </p:spPr>
        <p:txBody>
          <a:bodyPr>
            <a:normAutofit/>
          </a:bodyPr>
          <a:lstStyle/>
          <a:p>
            <a:r>
              <a:rPr lang="ru-RU" dirty="0" smtClean="0"/>
              <a:t>Дополнительное задание: </a:t>
            </a:r>
            <a:r>
              <a:rPr lang="ru-RU" u="sng" dirty="0" smtClean="0"/>
              <a:t>манипулятор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4678" y="2179320"/>
            <a:ext cx="6665227" cy="3124201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Используется </a:t>
            </a:r>
            <a:r>
              <a:rPr lang="ru-RU" dirty="0"/>
              <a:t>для перемещения различных грузов, получил широкое развитие в современном обществе</a:t>
            </a:r>
            <a:r>
              <a:rPr lang="ru-RU" dirty="0" smtClean="0"/>
              <a:t>.</a:t>
            </a:r>
          </a:p>
          <a:p>
            <a:r>
              <a:rPr lang="ru-RU" dirty="0"/>
              <a:t>Манипуляторы выполняют работы в средах, недоступных или опасных для человека (подводные глубины, вакуум, радиоактивная среда и другие агрессивные среды), вспомогательные работы в промышленном производстве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Мы предлагаем установить манипулятор на наш робот для установки ворот в исходное положение 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905" y="2255519"/>
            <a:ext cx="3998233" cy="2664823"/>
          </a:xfrm>
        </p:spPr>
      </p:pic>
    </p:spTree>
    <p:extLst>
      <p:ext uri="{BB962C8B-B14F-4D97-AF65-F5344CB8AC3E}">
        <p14:creationId xmlns:p14="http://schemas.microsoft.com/office/powerpoint/2010/main" val="279142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8D04B-1C60-4DA8-A5DA-9B2F63C69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42043" y="241180"/>
            <a:ext cx="6664993" cy="855540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/>
              <a:t>МЫ РАБОТАЛИ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782FD4-4C96-4D6B-9938-F3726157E4E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88" y="1450345"/>
            <a:ext cx="2326629" cy="3102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Улыбающееся лицо 13">
            <a:extLst>
              <a:ext uri="{FF2B5EF4-FFF2-40B4-BE49-F238E27FC236}">
                <a16:creationId xmlns:a16="http://schemas.microsoft.com/office/drawing/2014/main" id="{2CD0694D-6781-4CDB-B273-C16634C08225}"/>
              </a:ext>
            </a:extLst>
          </p:cNvPr>
          <p:cNvSpPr/>
          <p:nvPr/>
        </p:nvSpPr>
        <p:spPr>
          <a:xfrm>
            <a:off x="1467394" y="241180"/>
            <a:ext cx="914400" cy="914400"/>
          </a:xfrm>
          <a:prstGeom prst="smileyFace">
            <a:avLst/>
          </a:prstGeom>
          <a:blipFill>
            <a:blip r:embed="rId3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94378" y="2611929"/>
            <a:ext cx="3875316" cy="2906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61" y="2659510"/>
            <a:ext cx="2711087" cy="3614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52786" y="1127292"/>
            <a:ext cx="4085916" cy="3064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69215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562" y="184767"/>
            <a:ext cx="9905998" cy="147857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575" y="2667000"/>
            <a:ext cx="6834187" cy="3124200"/>
          </a:xfrm>
        </p:spPr>
      </p:pic>
    </p:spTree>
    <p:extLst>
      <p:ext uri="{BB962C8B-B14F-4D97-AF65-F5344CB8AC3E}">
        <p14:creationId xmlns:p14="http://schemas.microsoft.com/office/powerpoint/2010/main" val="85916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670C2-2C34-409E-B4A4-B2207CA08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320399"/>
            <a:ext cx="9905998" cy="1177476"/>
          </a:xfrm>
        </p:spPr>
        <p:txBody>
          <a:bodyPr/>
          <a:lstStyle/>
          <a:p>
            <a:pPr algn="ctr"/>
            <a:r>
              <a:rPr lang="ru-RU" dirty="0">
                <a:latin typeface="Arial Narrow" panose="020B0606020202030204" pitchFamily="34" charset="0"/>
              </a:rPr>
              <a:t>НАШИ УЧАСТНИКИ КОМАНДЫ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44639C8-82A9-433D-BA45-2D64E175EA1F}"/>
              </a:ext>
            </a:extLst>
          </p:cNvPr>
          <p:cNvSpPr/>
          <p:nvPr/>
        </p:nvSpPr>
        <p:spPr>
          <a:xfrm>
            <a:off x="-306380" y="1236264"/>
            <a:ext cx="379902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Инженер: Дарий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EB4FB87-0606-42D6-9775-5D9EB916849D}"/>
              </a:ext>
            </a:extLst>
          </p:cNvPr>
          <p:cNvSpPr/>
          <p:nvPr/>
        </p:nvSpPr>
        <p:spPr>
          <a:xfrm>
            <a:off x="4634454" y="1205485"/>
            <a:ext cx="47404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Программист: Михаил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2DA5C79D-C816-47CA-910C-8DD97CBEFFA8}"/>
              </a:ext>
            </a:extLst>
          </p:cNvPr>
          <p:cNvSpPr/>
          <p:nvPr/>
        </p:nvSpPr>
        <p:spPr>
          <a:xfrm>
            <a:off x="2406627" y="5212799"/>
            <a:ext cx="44556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Team-lead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:Дарья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596" y="1959173"/>
            <a:ext cx="2336619" cy="31154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475" y="2098510"/>
            <a:ext cx="1889701" cy="33594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189120" y="5392219"/>
            <a:ext cx="4002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Дизайнер: Анастасия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027" y="2088599"/>
            <a:ext cx="3135347" cy="31242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1702" y="2413205"/>
            <a:ext cx="3299984" cy="247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34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err="1" smtClean="0"/>
              <a:t>робофутбола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3032759"/>
            <a:ext cx="10018713" cy="3124201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 июне 1993 года группа исследователей из Японии решила организовать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эффектное состязание, которому не было, на тот момент, аналогов во всём мире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 сентябре 1993 года был разработан первый проект правил. Обсуждение организации таких соревнований и технических деталей проходили на различных конференциях. 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1997 году был первый чемпионат по футболу между роботами который прошел в Нагое(Япония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).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</a:rPr>
              <a:t>Сами организаторы состязаний роботов задались амбициозной целью, а именно создать такую команду роботов к 2050 году, чтобы она смогла победить команду людей на Чемпионате мира по футболу, да и ещё по правилам FIFA.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  <a:latin typeface="Trebuchet MS" panose="020B0603020202020204" pitchFamily="34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ЭСТЕТИЧЕСКОЕ ОБОСНОВАНИЕ: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438399"/>
            <a:ext cx="10018713" cy="312420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Bahnschrift SemiLight" panose="020B0502040204020203" pitchFamily="34" charset="0"/>
              </a:rPr>
              <a:t>В результате опроса, мы убедились в том, что у большинства людей изолента вызывает доверие и уверенность в надежности. </a:t>
            </a:r>
            <a:r>
              <a:rPr lang="ru-RU" dirty="0">
                <a:latin typeface="Bahnschrift SemiLight" panose="020B0502040204020203" pitchFamily="34" charset="0"/>
              </a:rPr>
              <a:t>М</a:t>
            </a:r>
            <a:r>
              <a:rPr lang="ru-RU" dirty="0" smtClean="0">
                <a:latin typeface="Bahnschrift SemiLight" panose="020B0502040204020203" pitchFamily="34" charset="0"/>
              </a:rPr>
              <a:t>ы решили так назвать нашу команду, чтобы у людей возникало чувство доверия и спокойствия при одном лишь упоминании о названии нашей компании.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ahnschrift SemiLight" panose="020B0502040204020203" pitchFamily="34" charset="0"/>
              </a:rPr>
              <a:t>Синий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anose="020B0502040204020203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hnschrift SemiLight" panose="020B0502040204020203" pitchFamily="34" charset="0"/>
              </a:rPr>
              <a:t>- как основной цвет нашей компании, в понятиях психологии символизирует постоянство, мудрость и вечность, в свою очередь еще более располагая к нам пользователей и партнёров. 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Bahnschrift Semi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Логотип в 3</a:t>
            </a:r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2438399"/>
            <a:ext cx="10521388" cy="196596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webvrdev.pro.izobretarium.ru/prokach2020/IZOlenta/VR/logoVR.html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612070" y="4996543"/>
            <a:ext cx="10018713" cy="1965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957" y="3810810"/>
            <a:ext cx="4698775" cy="264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78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428F1C-D12D-483D-A776-6716C5F45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784" y="274971"/>
            <a:ext cx="3856037" cy="6692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ПОЛЬЗОВАТЕЛЬ: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2BA45F-225C-4296-AC45-E8D56270F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4256" y="944231"/>
            <a:ext cx="5891209" cy="713172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B0749D-FCE3-402E-9119-F89331040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59781" y="629793"/>
            <a:ext cx="11010002" cy="5215021"/>
          </a:xfrm>
        </p:spPr>
        <p:txBody>
          <a:bodyPr>
            <a:noAutofit/>
          </a:bodyPr>
          <a:lstStyle/>
          <a:p>
            <a:r>
              <a:rPr lang="ru-RU" sz="2000" i="1" dirty="0"/>
              <a:t>Возраст: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6-10 игры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10-15 изучение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роботов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16+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наука,соревнования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i="1" dirty="0"/>
              <a:t>Пол: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женский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мужской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sz="2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>Обращение к пользователю:</a:t>
            </a:r>
            <a:endParaRPr lang="en-US" sz="24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</a:rPr>
              <a:t>“</a:t>
            </a:r>
            <a:r>
              <a:rPr lang="en-US" sz="2400" i="1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ru-RU" sz="2400" i="1" dirty="0" err="1" smtClean="0">
                <a:solidFill>
                  <a:schemeClr val="accent1">
                    <a:lumMod val="50000"/>
                  </a:schemeClr>
                </a:solidFill>
              </a:rPr>
              <a:t>сли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ты не равнодушен к </a:t>
            </a:r>
            <a:r>
              <a:rPr lang="ru-RU" sz="2400" i="1" dirty="0" err="1" smtClean="0">
                <a:solidFill>
                  <a:schemeClr val="accent1">
                    <a:lumMod val="50000"/>
                  </a:schemeClr>
                </a:solidFill>
              </a:rPr>
              <a:t>робофутболу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 и хочешь принимать участие в соревнованиях, то тебе просто необходимо приобрести нашего робота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  <a:endParaRPr lang="ru-RU" sz="2400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18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WEB-</a:t>
            </a:r>
            <a:r>
              <a:rPr lang="ru-RU" dirty="0" smtClean="0"/>
              <a:t>ИНТЕРФЕЙС: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497" y="2307772"/>
            <a:ext cx="7345057" cy="3570514"/>
          </a:xfrm>
        </p:spPr>
      </p:pic>
    </p:spTree>
    <p:extLst>
      <p:ext uri="{BB962C8B-B14F-4D97-AF65-F5344CB8AC3E}">
        <p14:creationId xmlns:p14="http://schemas.microsoft.com/office/powerpoint/2010/main" val="301065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EAE041-51E3-4973-A0EF-6B8426138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265" y="476794"/>
            <a:ext cx="10018713" cy="1752599"/>
          </a:xfrm>
        </p:spPr>
        <p:txBody>
          <a:bodyPr/>
          <a:lstStyle/>
          <a:p>
            <a:r>
              <a:rPr lang="ru-RU" dirty="0" smtClean="0"/>
              <a:t>РОБОТ ДОЛЖЕН БЫТЬ: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B972C3-33DD-40DD-A2B5-DB977902B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504" y="2606039"/>
            <a:ext cx="10018713" cy="3124201"/>
          </a:xfrm>
        </p:spPr>
        <p:txBody>
          <a:bodyPr/>
          <a:lstStyle/>
          <a:p>
            <a:r>
              <a:rPr lang="ru-RU" dirty="0" smtClean="0"/>
              <a:t>1.Безопасный в использовании</a:t>
            </a:r>
          </a:p>
          <a:p>
            <a:r>
              <a:rPr lang="ru-RU" dirty="0" smtClean="0"/>
              <a:t>2.Манёвренный </a:t>
            </a:r>
          </a:p>
          <a:p>
            <a:r>
              <a:rPr lang="ru-RU" dirty="0" smtClean="0"/>
              <a:t>3.Лёгкий в сборке и замене деталей</a:t>
            </a:r>
          </a:p>
          <a:p>
            <a:r>
              <a:rPr lang="ru-RU" dirty="0" smtClean="0"/>
              <a:t> 4.Удобный и понятный в управлении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348" y="1881052"/>
            <a:ext cx="5390607" cy="404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3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9381F-9D84-44AA-8E3B-C060ED98E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8413" y="226426"/>
            <a:ext cx="6414363" cy="12366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ПРОИЗВОДСТВА: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E27C14-50A0-4E4F-B9C8-7A0D47EE6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332" y="1463042"/>
            <a:ext cx="9905999" cy="4589416"/>
          </a:xfrm>
        </p:spPr>
        <p:txBody>
          <a:bodyPr>
            <a:normAutofit/>
          </a:bodyPr>
          <a:lstStyle/>
          <a:p>
            <a:r>
              <a:rPr lang="ru-RU" dirty="0" smtClean="0"/>
              <a:t>1.Прикручиваем на </a:t>
            </a:r>
            <a:r>
              <a:rPr lang="ru-RU" dirty="0"/>
              <a:t>кусок </a:t>
            </a:r>
            <a:r>
              <a:rPr lang="ru-RU" dirty="0" smtClean="0"/>
              <a:t>фанеры </a:t>
            </a:r>
            <a:r>
              <a:rPr lang="ru-RU" dirty="0"/>
              <a:t>4 </a:t>
            </a:r>
            <a:r>
              <a:rPr lang="ru-RU" dirty="0" smtClean="0"/>
              <a:t>двигателя</a:t>
            </a:r>
          </a:p>
          <a:p>
            <a:r>
              <a:rPr lang="ru-RU" dirty="0" smtClean="0"/>
              <a:t>2.</a:t>
            </a:r>
            <a:r>
              <a:rPr lang="ru-RU" dirty="0"/>
              <a:t>П</a:t>
            </a:r>
            <a:r>
              <a:rPr lang="ru-RU" dirty="0" smtClean="0"/>
              <a:t>отом приклеили на </a:t>
            </a:r>
            <a:r>
              <a:rPr lang="ru-RU" dirty="0"/>
              <a:t>неё батарейный отсек вместе с драйвером </a:t>
            </a:r>
            <a:r>
              <a:rPr lang="ru-RU" dirty="0" smtClean="0"/>
              <a:t>моторов</a:t>
            </a:r>
          </a:p>
          <a:p>
            <a:r>
              <a:rPr lang="ru-RU" dirty="0" smtClean="0"/>
              <a:t>3.Далее сделали </a:t>
            </a:r>
            <a:r>
              <a:rPr lang="ru-RU" dirty="0"/>
              <a:t>второй ярус из фанеры и прикрутил его на </a:t>
            </a:r>
            <a:r>
              <a:rPr lang="ru-RU" dirty="0" smtClean="0"/>
              <a:t>стойки</a:t>
            </a:r>
          </a:p>
          <a:p>
            <a:r>
              <a:rPr lang="ru-RU" dirty="0" smtClean="0"/>
              <a:t>4.Потом прикрутили </a:t>
            </a:r>
            <a:r>
              <a:rPr lang="ru-RU" dirty="0"/>
              <a:t>на 2ой </a:t>
            </a:r>
            <a:r>
              <a:rPr lang="ru-RU" dirty="0" smtClean="0"/>
              <a:t>ярус ,</a:t>
            </a:r>
            <a:r>
              <a:rPr lang="ru-RU" dirty="0" err="1" smtClean="0"/>
              <a:t>nodeMCU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smtClean="0"/>
              <a:t>аккумулятор, переклеили </a:t>
            </a:r>
            <a:r>
              <a:rPr lang="ru-RU" dirty="0"/>
              <a:t>батарейный </a:t>
            </a:r>
            <a:r>
              <a:rPr lang="ru-RU" dirty="0" smtClean="0"/>
              <a:t>отсек.</a:t>
            </a:r>
          </a:p>
          <a:p>
            <a:r>
              <a:rPr lang="ru-RU" dirty="0" smtClean="0"/>
              <a:t>5.После этого прикрутили </a:t>
            </a:r>
            <a:r>
              <a:rPr lang="ru-RU" dirty="0"/>
              <a:t>толкатель и ключ, а также </a:t>
            </a:r>
            <a:r>
              <a:rPr lang="ru-RU" dirty="0" smtClean="0"/>
              <a:t>отклеили </a:t>
            </a:r>
            <a:r>
              <a:rPr lang="ru-RU" dirty="0"/>
              <a:t>драйвер моторов и </a:t>
            </a:r>
            <a:r>
              <a:rPr lang="ru-RU" dirty="0" smtClean="0"/>
              <a:t>прикрутили </a:t>
            </a:r>
            <a:r>
              <a:rPr lang="ru-RU" dirty="0"/>
              <a:t>его на винты. </a:t>
            </a:r>
          </a:p>
          <a:p>
            <a:r>
              <a:rPr lang="ru-RU" dirty="0" smtClean="0"/>
              <a:t>6.В результате эксперимента мы сожгли 3 </a:t>
            </a:r>
            <a:r>
              <a:rPr lang="en-US" dirty="0" err="1" smtClean="0"/>
              <a:t>nodeMCU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54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2520</TotalTime>
  <Words>481</Words>
  <Application>Microsoft Office PowerPoint</Application>
  <PresentationFormat>Широкоэкранный</PresentationFormat>
  <Paragraphs>114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Bahnschrift Light</vt:lpstr>
      <vt:lpstr>Bahnschrift SemiLight</vt:lpstr>
      <vt:lpstr>Corbel</vt:lpstr>
      <vt:lpstr>Times New Roman</vt:lpstr>
      <vt:lpstr>Trebuchet MS</vt:lpstr>
      <vt:lpstr>Параллакс</vt:lpstr>
      <vt:lpstr>IZOлента</vt:lpstr>
      <vt:lpstr>НАШИ УЧАСТНИКИ КОМАНДЫ</vt:lpstr>
      <vt:lpstr>История робофутбола</vt:lpstr>
      <vt:lpstr>ЭСТЕТИЧЕСКОЕ ОБОСНОВАНИЕ:</vt:lpstr>
      <vt:lpstr>Логотип в 3D</vt:lpstr>
      <vt:lpstr>ПОЛЬЗОВАТЕЛЬ:</vt:lpstr>
      <vt:lpstr>WEB-ИНТЕРФЕЙС:</vt:lpstr>
      <vt:lpstr>РОБОТ ДОЛЖЕН БЫТЬ:</vt:lpstr>
      <vt:lpstr>ОРГАНИЗАЦИЯ ПРОИЗВОДСТВА:</vt:lpstr>
      <vt:lpstr>СМЕТА</vt:lpstr>
      <vt:lpstr>Схема электронных компонентов</vt:lpstr>
      <vt:lpstr>РАСЧЁТ СЕБЕСТОИМОСТИ:</vt:lpstr>
      <vt:lpstr>РЕЗУЛЬТАТЫ ИНТЕРВЬЮ: </vt:lpstr>
      <vt:lpstr>Дополнительное задание: манипулятор.</vt:lpstr>
      <vt:lpstr>КАК МЫ РАБОТАЛИ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IZOлента</dc:title>
  <dc:creator>Пользователь</dc:creator>
  <cp:lastModifiedBy>Пользователь</cp:lastModifiedBy>
  <cp:revision>58</cp:revision>
  <dcterms:created xsi:type="dcterms:W3CDTF">2020-08-20T10:37:13Z</dcterms:created>
  <dcterms:modified xsi:type="dcterms:W3CDTF">2020-08-28T11:15:04Z</dcterms:modified>
</cp:coreProperties>
</file>