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18"/>
  </p:notesMasterIdLst>
  <p:sldIdLst>
    <p:sldId id="282" r:id="rId2"/>
    <p:sldId id="256" r:id="rId3"/>
    <p:sldId id="257" r:id="rId4"/>
    <p:sldId id="258" r:id="rId5"/>
    <p:sldId id="259" r:id="rId6"/>
    <p:sldId id="283" r:id="rId7"/>
    <p:sldId id="284" r:id="rId8"/>
    <p:sldId id="265" r:id="rId9"/>
    <p:sldId id="262" r:id="rId10"/>
    <p:sldId id="263" r:id="rId11"/>
    <p:sldId id="264" r:id="rId12"/>
    <p:sldId id="267" r:id="rId13"/>
    <p:sldId id="268" r:id="rId14"/>
    <p:sldId id="270" r:id="rId15"/>
    <p:sldId id="285" r:id="rId16"/>
    <p:sldId id="26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 autoAdjust="0"/>
    <p:restoredTop sz="94660"/>
  </p:normalViewPr>
  <p:slideViewPr>
    <p:cSldViewPr snapToGrid="0">
      <p:cViewPr>
        <p:scale>
          <a:sx n="50" d="100"/>
          <a:sy n="50" d="100"/>
        </p:scale>
        <p:origin x="931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D3D9CE-EA1F-4DC6-ABC2-5C4B2729162E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FC87B8-888D-44A7-A3DB-0B500A254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444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FC87B8-888D-44A7-A3DB-0B500A2541E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734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CAB7D-079D-471A-89B7-1AAE29997AEB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7D6A2687-5C17-4341-9E93-F393D5327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320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CAB7D-079D-471A-89B7-1AAE29997AEB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7D6A2687-5C17-4341-9E93-F393D5327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165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CAB7D-079D-471A-89B7-1AAE29997AEB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7D6A2687-5C17-4341-9E93-F393D5327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42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CAB7D-079D-471A-89B7-1AAE29997AEB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7D6A2687-5C17-4341-9E93-F393D5327E9E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615599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CAB7D-079D-471A-89B7-1AAE29997AEB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7D6A2687-5C17-4341-9E93-F393D5327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9783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CAB7D-079D-471A-89B7-1AAE29997AEB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A2687-5C17-4341-9E93-F393D5327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8644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CAB7D-079D-471A-89B7-1AAE29997AEB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A2687-5C17-4341-9E93-F393D5327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458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CAB7D-079D-471A-89B7-1AAE29997AEB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A2687-5C17-4341-9E93-F393D5327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449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020CAB7D-079D-471A-89B7-1AAE29997AEB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7D6A2687-5C17-4341-9E93-F393D5327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9482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3150C-D53B-4832-8B88-D189D8DD6BB9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74E5C-5E54-4192-BE58-85FD21B325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854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CAB7D-079D-471A-89B7-1AAE29997AEB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A2687-5C17-4341-9E93-F393D5327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958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CAB7D-079D-471A-89B7-1AAE29997AEB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7D6A2687-5C17-4341-9E93-F393D5327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679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CAB7D-079D-471A-89B7-1AAE29997AEB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A2687-5C17-4341-9E93-F393D5327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740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CAB7D-079D-471A-89B7-1AAE29997AEB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A2687-5C17-4341-9E93-F393D5327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564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CAB7D-079D-471A-89B7-1AAE29997AEB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A2687-5C17-4341-9E93-F393D5327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077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CAB7D-079D-471A-89B7-1AAE29997AEB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A2687-5C17-4341-9E93-F393D5327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68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CAB7D-079D-471A-89B7-1AAE29997AEB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A2687-5C17-4341-9E93-F393D5327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535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CAB7D-079D-471A-89B7-1AAE29997AEB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A2687-5C17-4341-9E93-F393D5327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643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20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CAB7D-079D-471A-89B7-1AAE29997AEB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A2687-5C17-4341-9E93-F393D5327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7785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  <p:sldLayoutId id="214748371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microsoft.com/office/2007/relationships/hdphoto" Target="../media/hdphoto6.wdp"/><Relationship Id="rId18" Type="http://schemas.openxmlformats.org/officeDocument/2006/relationships/image" Target="../media/image19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16.png"/><Relationship Id="rId17" Type="http://schemas.microsoft.com/office/2007/relationships/hdphoto" Target="../media/hdphoto8.wdp"/><Relationship Id="rId2" Type="http://schemas.openxmlformats.org/officeDocument/2006/relationships/image" Target="../media/image11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microsoft.com/office/2007/relationships/hdphoto" Target="../media/hdphoto4.wdp"/><Relationship Id="rId1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94546" y="753228"/>
            <a:ext cx="3084946" cy="1080938"/>
          </a:xfrm>
        </p:spPr>
        <p:txBody>
          <a:bodyPr/>
          <a:lstStyle/>
          <a:p>
            <a:r>
              <a:rPr lang="en-US" dirty="0" err="1" smtClean="0"/>
              <a:t>Ech</a:t>
            </a:r>
            <a:r>
              <a:rPr lang="ru-RU" dirty="0" smtClean="0"/>
              <a:t>по</a:t>
            </a:r>
            <a:r>
              <a:rPr lang="en-US" dirty="0" smtClean="0"/>
              <a:t>4mack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u="sng" dirty="0" smtClean="0"/>
              <a:t>Наша команда</a:t>
            </a:r>
            <a:r>
              <a:rPr lang="en-US" sz="3600" u="sng" dirty="0" smtClean="0"/>
              <a:t>:</a:t>
            </a:r>
            <a:endParaRPr lang="ru-RU" sz="3600" u="sng" dirty="0" smtClean="0"/>
          </a:p>
          <a:p>
            <a:pPr marL="0" indent="0">
              <a:buNone/>
            </a:pPr>
            <a:r>
              <a:rPr lang="ru-RU" dirty="0" smtClean="0"/>
              <a:t>Игорь Прокудин инженер</a:t>
            </a:r>
          </a:p>
          <a:p>
            <a:pPr marL="0" indent="0">
              <a:buNone/>
            </a:pPr>
            <a:r>
              <a:rPr lang="ru-RU" dirty="0" smtClean="0"/>
              <a:t>Рафаэль Шакиров программист 1</a:t>
            </a:r>
          </a:p>
          <a:p>
            <a:pPr marL="0" indent="0">
              <a:buNone/>
            </a:pPr>
            <a:r>
              <a:rPr lang="ru-RU" dirty="0" smtClean="0"/>
              <a:t>Максим </a:t>
            </a:r>
            <a:r>
              <a:rPr lang="ru-RU" dirty="0" err="1" smtClean="0"/>
              <a:t>Мозгунов</a:t>
            </a:r>
            <a:r>
              <a:rPr lang="ru-RU" dirty="0" smtClean="0"/>
              <a:t> программист 2</a:t>
            </a:r>
          </a:p>
          <a:p>
            <a:pPr marL="0" indent="0">
              <a:buNone/>
            </a:pPr>
            <a:r>
              <a:rPr lang="ru-RU" dirty="0" smtClean="0"/>
              <a:t>Александра Устинова дизайнер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342" y="2336873"/>
            <a:ext cx="3302040" cy="3467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88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143794" y="703217"/>
            <a:ext cx="5541418" cy="157843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3248296" y="522402"/>
            <a:ext cx="55909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Расчёт  себестоимости</a:t>
            </a:r>
            <a:endParaRPr lang="ru-RU" sz="5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50034" y="3713446"/>
            <a:ext cx="35356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dirty="0" smtClean="0"/>
              <a:t>Постоянные</a:t>
            </a:r>
          </a:p>
          <a:p>
            <a:endParaRPr lang="ru-RU" sz="3500" dirty="0"/>
          </a:p>
        </p:txBody>
      </p:sp>
      <p:sp>
        <p:nvSpPr>
          <p:cNvPr id="12" name="Стрелка вниз 11"/>
          <p:cNvSpPr/>
          <p:nvPr/>
        </p:nvSpPr>
        <p:spPr>
          <a:xfrm rot="2459903">
            <a:off x="4354152" y="2907412"/>
            <a:ext cx="484632" cy="9964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9360178">
            <a:off x="7462400" y="2917371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776549" y="3715428"/>
            <a:ext cx="342292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dirty="0" smtClean="0"/>
              <a:t>Переменные</a:t>
            </a:r>
            <a:endParaRPr lang="ru-RU" sz="3500" dirty="0"/>
          </a:p>
        </p:txBody>
      </p:sp>
      <p:sp>
        <p:nvSpPr>
          <p:cNvPr id="15" name="TextBox 14"/>
          <p:cNvSpPr txBox="1"/>
          <p:nvPr/>
        </p:nvSpPr>
        <p:spPr>
          <a:xfrm>
            <a:off x="4668254" y="2080443"/>
            <a:ext cx="4602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Издержки</a:t>
            </a:r>
            <a:endParaRPr lang="ru-RU" sz="4000" dirty="0"/>
          </a:p>
        </p:txBody>
      </p:sp>
      <p:sp>
        <p:nvSpPr>
          <p:cNvPr id="16" name="TextBox 15"/>
          <p:cNvSpPr txBox="1"/>
          <p:nvPr/>
        </p:nvSpPr>
        <p:spPr>
          <a:xfrm>
            <a:off x="2188823" y="4698331"/>
            <a:ext cx="3466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4 785 </a:t>
            </a:r>
            <a:r>
              <a:rPr lang="ru-RU" dirty="0" err="1" smtClean="0"/>
              <a:t>руб</a:t>
            </a:r>
            <a:r>
              <a:rPr lang="ru-RU" dirty="0" smtClean="0"/>
              <a:t> по смете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7300190" y="4346370"/>
            <a:ext cx="36353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Аренда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Оборудование и станки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Электричество и интернет</a:t>
            </a:r>
          </a:p>
          <a:p>
            <a:r>
              <a:rPr lang="ru-RU" dirty="0" smtClean="0"/>
              <a:t>Всего 34 000 </a:t>
            </a:r>
            <a:r>
              <a:rPr lang="ru-RU" dirty="0" err="1" smtClean="0"/>
              <a:t>руб</a:t>
            </a:r>
            <a:r>
              <a:rPr lang="ru-RU" dirty="0" smtClean="0"/>
              <a:t> в месяц</a:t>
            </a:r>
          </a:p>
          <a:p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Зарплата</a:t>
            </a:r>
            <a:r>
              <a:rPr lang="en-US" dirty="0" smtClean="0"/>
              <a:t> 15000</a:t>
            </a:r>
            <a:endParaRPr lang="ru-RU" dirty="0"/>
          </a:p>
          <a:p>
            <a:r>
              <a:rPr lang="ru-RU" dirty="0" smtClean="0"/>
              <a:t>   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860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759952"/>
              </p:ext>
            </p:extLst>
          </p:nvPr>
        </p:nvGraphicFramePr>
        <p:xfrm>
          <a:off x="377634" y="736053"/>
          <a:ext cx="8128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21937347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732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0048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494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7363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4503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0714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8281428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205144" y="691549"/>
            <a:ext cx="265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Постоянные издержки</a:t>
            </a:r>
            <a:r>
              <a:rPr lang="en-US" dirty="0" smtClean="0">
                <a:solidFill>
                  <a:schemeClr val="bg1"/>
                </a:solidFill>
              </a:rPr>
              <a:t>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32000" y="1112129"/>
            <a:ext cx="2303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15000:57*100</a:t>
            </a:r>
            <a:r>
              <a:rPr lang="en-US" dirty="0" smtClean="0">
                <a:solidFill>
                  <a:schemeClr val="bg1"/>
                </a:solidFill>
              </a:rPr>
              <a:t>~26000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93816" y="1493935"/>
            <a:ext cx="4188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26000*4+34000=138000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72081" y="1861005"/>
            <a:ext cx="4188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Цена выхода на рынок роботов 10000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68582" y="2227137"/>
            <a:ext cx="2116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10000-4785=5215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73897" y="2640973"/>
            <a:ext cx="2690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138000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ru-RU" dirty="0" smtClean="0">
                <a:solidFill>
                  <a:schemeClr val="bg1"/>
                </a:solidFill>
              </a:rPr>
              <a:t>5215</a:t>
            </a:r>
            <a:r>
              <a:rPr lang="en-US" dirty="0" smtClean="0">
                <a:solidFill>
                  <a:schemeClr val="bg1"/>
                </a:solidFill>
              </a:rPr>
              <a:t>~27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04686" y="2986453"/>
            <a:ext cx="7898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Нужно собирать хотя бы 27 роботов в месяц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13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9485" y="2022800"/>
            <a:ext cx="1911928" cy="855111"/>
          </a:xfrm>
        </p:spPr>
        <p:txBody>
          <a:bodyPr/>
          <a:lstStyle/>
          <a:p>
            <a:r>
              <a:rPr lang="ru-RU" dirty="0" smtClean="0"/>
              <a:t>Возраст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9485" y="2780219"/>
            <a:ext cx="9613861" cy="3599316"/>
          </a:xfrm>
        </p:spPr>
        <p:txBody>
          <a:bodyPr/>
          <a:lstStyle/>
          <a:p>
            <a:r>
              <a:rPr lang="ru-RU" dirty="0"/>
              <a:t>6</a:t>
            </a:r>
            <a:r>
              <a:rPr lang="ru-RU" dirty="0" smtClean="0"/>
              <a:t>-8лет игра</a:t>
            </a:r>
          </a:p>
          <a:p>
            <a:r>
              <a:rPr lang="ru-RU" dirty="0" smtClean="0"/>
              <a:t>9-12лет изучение </a:t>
            </a:r>
            <a:r>
              <a:rPr lang="ru-RU" dirty="0" smtClean="0"/>
              <a:t>-соревнования</a:t>
            </a:r>
            <a:endParaRPr lang="ru-RU" dirty="0" smtClean="0"/>
          </a:p>
          <a:p>
            <a:r>
              <a:rPr lang="ru-RU" dirty="0" smtClean="0"/>
              <a:t>13-15лет </a:t>
            </a:r>
            <a:r>
              <a:rPr lang="ru-RU" dirty="0" smtClean="0"/>
              <a:t>программирование -соревнования</a:t>
            </a:r>
            <a:endParaRPr lang="ru-RU" dirty="0"/>
          </a:p>
          <a:p>
            <a:r>
              <a:rPr lang="ru-RU" dirty="0" smtClean="0"/>
              <a:t>15-60лет подробное изучение, улучшение и </a:t>
            </a:r>
            <a:r>
              <a:rPr lang="ru-RU" dirty="0" smtClean="0"/>
              <a:t>соревнования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38940" y="649730"/>
            <a:ext cx="8144134" cy="13730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dirty="0" smtClean="0"/>
              <a:t>Эта часть презентации отвечает за пользователя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003817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ОСОБЕННОСТИ НАШЕГО РОБОТА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НАШ РОБОТ-ЭТО ОРИГИНАЛЬНАЯ МАШИНА,КОТОРАЯ ИМЕЕТ РЯД ОСОБЫХ ФУНКЦИЙ И В ЭТОЙ ЧАСТИ НАШЕЙ ПРЕЗЕНТАЦИИ ВЫ УВИДИТЕ ВСЕ ЕГО ОСОБЕННОСТИ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215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129309"/>
            <a:ext cx="8596668" cy="3403600"/>
          </a:xfrm>
        </p:spPr>
        <p:txBody>
          <a:bodyPr/>
          <a:lstStyle/>
          <a:p>
            <a:r>
              <a:rPr lang="ru-RU" dirty="0" smtClean="0"/>
              <a:t>НАШ РОБОТ ИМЕЕТ В КОНСТРУКЦИИ МЕТАЛЛИЧЕСКИЕ  ПЛАСТИНЫ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5714229" cy="1570962"/>
          </a:xfrm>
        </p:spPr>
        <p:txBody>
          <a:bodyPr/>
          <a:lstStyle/>
          <a:p>
            <a:r>
              <a:rPr lang="ru-RU" dirty="0" smtClean="0"/>
              <a:t>Они удерживают второй этаж нашего робота, а также защищают его внутренние детали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654" y="2512289"/>
            <a:ext cx="5449455" cy="408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94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Спереди на нашем роботе стоят светодиоды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42" r="75744" b="30449"/>
          <a:stretch/>
        </p:blipFill>
        <p:spPr>
          <a:xfrm>
            <a:off x="7676552" y="2307936"/>
            <a:ext cx="3979739" cy="43145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200"/>
          <a:stretch/>
        </p:blipFill>
        <p:spPr>
          <a:xfrm>
            <a:off x="1634908" y="2264121"/>
            <a:ext cx="334356" cy="15660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200"/>
          <a:stretch/>
        </p:blipFill>
        <p:spPr>
          <a:xfrm>
            <a:off x="2190013" y="2264121"/>
            <a:ext cx="334356" cy="15660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200"/>
          <a:stretch/>
        </p:blipFill>
        <p:spPr>
          <a:xfrm>
            <a:off x="2745118" y="2264121"/>
            <a:ext cx="334356" cy="15660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5709" y="4465204"/>
            <a:ext cx="68626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Они помогают роботу идентифицировать себя в темноте.</a:t>
            </a:r>
          </a:p>
          <a:p>
            <a:r>
              <a:rPr lang="ru-RU" dirty="0" smtClean="0"/>
              <a:t>В перспективе если поставить более мощные осветительные приборы, то этого робота можно было бы использовать как подвижное светотехническое оборудование, например, на полосах аэродромов(рой роботов). </a:t>
            </a:r>
          </a:p>
          <a:p>
            <a:r>
              <a:rPr lang="ru-RU" u="sng" dirty="0" smtClean="0"/>
              <a:t>Дополнительное  задание: </a:t>
            </a:r>
            <a:r>
              <a:rPr lang="ru-RU" dirty="0" smtClean="0"/>
              <a:t>замена или расширение возможностей человека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14385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 !!!</a:t>
            </a:r>
            <a:endParaRPr lang="ru-RU" dirty="0"/>
          </a:p>
        </p:txBody>
      </p:sp>
      <p:pic>
        <p:nvPicPr>
          <p:cNvPr id="4" name="WhatsApp Video 2020-08-26 at 15.34.15 (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17738" y="2336800"/>
            <a:ext cx="6542087" cy="3598863"/>
          </a:xfrm>
        </p:spPr>
      </p:pic>
    </p:spTree>
    <p:extLst>
      <p:ext uri="{BB962C8B-B14F-4D97-AF65-F5344CB8AC3E}">
        <p14:creationId xmlns:p14="http://schemas.microsoft.com/office/powerpoint/2010/main" val="2509339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Робофутбол.История</a:t>
            </a:r>
            <a:r>
              <a:rPr lang="ru-RU" dirty="0" smtClean="0"/>
              <a:t> и настоящее.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087918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4619" y="2336801"/>
            <a:ext cx="5194655" cy="30295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20364" y="3666836"/>
            <a:ext cx="30267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Международные </a:t>
            </a:r>
            <a:r>
              <a:rPr lang="ru-RU" dirty="0"/>
              <a:t>соревнования среди </a:t>
            </a:r>
            <a:r>
              <a:rPr lang="ru-RU" dirty="0" smtClean="0"/>
              <a:t>роботов впервые  </a:t>
            </a:r>
            <a:r>
              <a:rPr lang="ru-RU" dirty="0"/>
              <a:t>прошли в 1996 </a:t>
            </a:r>
            <a:r>
              <a:rPr lang="ru-RU" dirty="0" smtClean="0"/>
              <a:t>году.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05944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</a:t>
            </a:r>
            <a:r>
              <a:rPr lang="ru-RU" dirty="0" err="1" smtClean="0"/>
              <a:t>робофутбола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336873"/>
            <a:ext cx="4737499" cy="3599316"/>
          </a:xfrm>
        </p:spPr>
        <p:txBody>
          <a:bodyPr/>
          <a:lstStyle/>
          <a:p>
            <a:r>
              <a:rPr lang="ru-RU" dirty="0"/>
              <a:t>Целью является создание </a:t>
            </a:r>
            <a:r>
              <a:rPr lang="ru-RU" dirty="0" smtClean="0"/>
              <a:t>автономных роботов -</a:t>
            </a:r>
            <a:r>
              <a:rPr lang="ru-RU" dirty="0"/>
              <a:t>футболистов для содействия научным исследованиям в области искусственного интеллекта.</a:t>
            </a:r>
          </a:p>
        </p:txBody>
      </p:sp>
      <p:pic>
        <p:nvPicPr>
          <p:cNvPr id="1026" name="Picture 2" descr="https://upload.wikimedia.org/wikipedia/commons/thumb/0/05/HONDA_ASIMO.jpg/200px-HONDA_ASIM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4782" y="2705099"/>
            <a:ext cx="2303058" cy="3074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458128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Виды </a:t>
            </a:r>
            <a:r>
              <a:rPr lang="ru-RU" dirty="0" err="1" smtClean="0"/>
              <a:t>робофутболистов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 rot="2502508">
            <a:off x="2723907" y="1899793"/>
            <a:ext cx="756296" cy="17259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19104129">
            <a:off x="8007937" y="1893829"/>
            <a:ext cx="756296" cy="17777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6756" y="3397035"/>
            <a:ext cx="31483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Роботы </a:t>
            </a:r>
            <a:r>
              <a:rPr lang="ru-RU" sz="2800" dirty="0" err="1" smtClean="0"/>
              <a:t>андроиды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7325270" y="3558660"/>
            <a:ext cx="3867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Колёсные платформы</a:t>
            </a:r>
            <a:endParaRPr lang="ru-RU" sz="28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90" y="4174478"/>
            <a:ext cx="2961646" cy="1858741"/>
          </a:xfrm>
          <a:prstGeom prst="rect">
            <a:avLst/>
          </a:prstGeom>
        </p:spPr>
      </p:pic>
      <p:pic>
        <p:nvPicPr>
          <p:cNvPr id="2050" name="Picture 2" descr="Робофутбол-2018. Спортивная битва искусственного интеллекта на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998" y="4174478"/>
            <a:ext cx="3299991" cy="1912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681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Наш робот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110" y="2392218"/>
            <a:ext cx="4798484" cy="3598863"/>
          </a:xfrm>
        </p:spPr>
      </p:pic>
    </p:spTree>
    <p:extLst>
      <p:ext uri="{BB962C8B-B14F-4D97-AF65-F5344CB8AC3E}">
        <p14:creationId xmlns:p14="http://schemas.microsoft.com/office/powerpoint/2010/main" val="319251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2800" y="753228"/>
            <a:ext cx="3740727" cy="1080938"/>
          </a:xfrm>
        </p:spPr>
        <p:txBody>
          <a:bodyPr/>
          <a:lstStyle/>
          <a:p>
            <a:r>
              <a:rPr lang="ru-RU" dirty="0" smtClean="0"/>
              <a:t>Наш интерфейс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320" t="9773" r="15578" b="22109"/>
          <a:stretch/>
        </p:blipFill>
        <p:spPr>
          <a:xfrm>
            <a:off x="2046706" y="2044901"/>
            <a:ext cx="7716130" cy="4596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04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604" y="2181518"/>
            <a:ext cx="2036975" cy="20369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604" y="272909"/>
            <a:ext cx="2036975" cy="16606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247" y="4996206"/>
            <a:ext cx="2328714" cy="14097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009" y="4564390"/>
            <a:ext cx="2371725" cy="19335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536" r="100000">
                        <a14:backgroundMark x1="32172" y1="63855" x2="32172" y2="638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54" y="4775068"/>
            <a:ext cx="1550121" cy="103341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697" y="2932021"/>
            <a:ext cx="2028825" cy="1543050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5915087" y="2223577"/>
            <a:ext cx="31290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227993" y="5976594"/>
            <a:ext cx="31290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1283925" y="5786883"/>
            <a:ext cx="40399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2181744" y="2685425"/>
            <a:ext cx="41897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 flipH="1">
            <a:off x="1979629" y="842087"/>
            <a:ext cx="29223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48" name="TextBox 47"/>
          <p:cNvSpPr txBox="1"/>
          <p:nvPr/>
        </p:nvSpPr>
        <p:spPr>
          <a:xfrm flipH="1">
            <a:off x="4919377" y="490194"/>
            <a:ext cx="25593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49" name="TextBox 48"/>
          <p:cNvSpPr txBox="1"/>
          <p:nvPr/>
        </p:nvSpPr>
        <p:spPr>
          <a:xfrm>
            <a:off x="7270617" y="471340"/>
            <a:ext cx="36588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50" name="TextBox 49"/>
          <p:cNvSpPr txBox="1"/>
          <p:nvPr/>
        </p:nvSpPr>
        <p:spPr>
          <a:xfrm flipH="1">
            <a:off x="9339301" y="3288720"/>
            <a:ext cx="314762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8898903" y="5314368"/>
            <a:ext cx="31290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52" name="TextBox 51"/>
          <p:cNvSpPr txBox="1"/>
          <p:nvPr/>
        </p:nvSpPr>
        <p:spPr>
          <a:xfrm>
            <a:off x="9558779" y="414779"/>
            <a:ext cx="2564091" cy="258532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Плата </a:t>
            </a:r>
            <a:r>
              <a:rPr lang="en-US" dirty="0" smtClean="0"/>
              <a:t> </a:t>
            </a:r>
            <a:r>
              <a:rPr lang="en-US" dirty="0" err="1" smtClean="0"/>
              <a:t>Nodemcu</a:t>
            </a:r>
            <a:endParaRPr lang="en-US" dirty="0" smtClean="0"/>
          </a:p>
          <a:p>
            <a:pPr marL="342900" indent="-342900">
              <a:buAutoNum type="arabicPeriod"/>
            </a:pPr>
            <a:r>
              <a:rPr lang="ru-RU" dirty="0" smtClean="0"/>
              <a:t>Драйвер мотора</a:t>
            </a:r>
          </a:p>
          <a:p>
            <a:pPr marL="342900" indent="-342900">
              <a:buAutoNum type="arabicPeriod"/>
            </a:pPr>
            <a:r>
              <a:rPr lang="ru-RU" dirty="0" smtClean="0"/>
              <a:t>Моторы</a:t>
            </a:r>
          </a:p>
          <a:p>
            <a:pPr marL="342900" indent="-342900">
              <a:buAutoNum type="arabicPeriod"/>
            </a:pPr>
            <a:r>
              <a:rPr lang="ru-RU" dirty="0" smtClean="0"/>
              <a:t>Блок питания</a:t>
            </a:r>
          </a:p>
          <a:p>
            <a:pPr marL="342900" indent="-342900">
              <a:buAutoNum type="arabicPeriod"/>
            </a:pPr>
            <a:r>
              <a:rPr lang="ru-RU" dirty="0" smtClean="0"/>
              <a:t>Светодиод</a:t>
            </a:r>
          </a:p>
          <a:p>
            <a:pPr marL="342900" indent="-342900">
              <a:buAutoNum type="arabicPeriod"/>
            </a:pPr>
            <a:r>
              <a:rPr lang="ru-RU" dirty="0" err="1" smtClean="0"/>
              <a:t>Повербанк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 smtClean="0"/>
              <a:t>Bluetooth</a:t>
            </a:r>
            <a:r>
              <a:rPr lang="ru-RU" dirty="0" smtClean="0"/>
              <a:t> модуль</a:t>
            </a:r>
          </a:p>
          <a:p>
            <a:pPr marL="342900" indent="-342900">
              <a:buAutoNum type="arabicPeriod"/>
            </a:pPr>
            <a:r>
              <a:rPr lang="ru-RU" dirty="0" smtClean="0"/>
              <a:t>Силовой ключ</a:t>
            </a:r>
          </a:p>
          <a:p>
            <a:pPr marL="342900" indent="-342900">
              <a:buAutoNum type="arabicPeriod"/>
            </a:pPr>
            <a:r>
              <a:rPr lang="ru-RU" dirty="0" smtClean="0"/>
              <a:t>Соленоид</a:t>
            </a:r>
            <a:endParaRPr lang="en-US" dirty="0"/>
          </a:p>
        </p:txBody>
      </p:sp>
      <p:sp>
        <p:nvSpPr>
          <p:cNvPr id="7" name="Дуга 6"/>
          <p:cNvSpPr/>
          <p:nvPr/>
        </p:nvSpPr>
        <p:spPr>
          <a:xfrm rot="564003">
            <a:off x="5669827" y="918408"/>
            <a:ext cx="962523" cy="4223922"/>
          </a:xfrm>
          <a:prstGeom prst="arc">
            <a:avLst>
              <a:gd name="adj1" fmla="val 16161171"/>
              <a:gd name="adj2" fmla="val 408547"/>
            </a:avLst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9600" dirty="0"/>
          </a:p>
        </p:txBody>
      </p:sp>
      <p:sp>
        <p:nvSpPr>
          <p:cNvPr id="38" name="Дуга 37"/>
          <p:cNvSpPr/>
          <p:nvPr/>
        </p:nvSpPr>
        <p:spPr>
          <a:xfrm rot="581506">
            <a:off x="5731144" y="854260"/>
            <a:ext cx="962523" cy="4223922"/>
          </a:xfrm>
          <a:prstGeom prst="arc">
            <a:avLst>
              <a:gd name="adj1" fmla="val 16160361"/>
              <a:gd name="adj2" fmla="val 1501524"/>
            </a:avLst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9600" dirty="0"/>
          </a:p>
        </p:txBody>
      </p:sp>
      <p:sp>
        <p:nvSpPr>
          <p:cNvPr id="8" name="Дуга 7"/>
          <p:cNvSpPr/>
          <p:nvPr/>
        </p:nvSpPr>
        <p:spPr>
          <a:xfrm>
            <a:off x="8229600" y="3544389"/>
            <a:ext cx="669303" cy="1747386"/>
          </a:xfrm>
          <a:prstGeom prst="arc">
            <a:avLst>
              <a:gd name="adj1" fmla="val 18546764"/>
              <a:gd name="adj2" fmla="val 6183557"/>
            </a:avLst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Дуга 40"/>
          <p:cNvSpPr/>
          <p:nvPr/>
        </p:nvSpPr>
        <p:spPr>
          <a:xfrm rot="1327609">
            <a:off x="8362722" y="3445235"/>
            <a:ext cx="669303" cy="2074061"/>
          </a:xfrm>
          <a:prstGeom prst="arc">
            <a:avLst>
              <a:gd name="adj1" fmla="val 15972236"/>
              <a:gd name="adj2" fmla="val 6183557"/>
            </a:avLst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уга 16"/>
          <p:cNvSpPr/>
          <p:nvPr/>
        </p:nvSpPr>
        <p:spPr>
          <a:xfrm rot="21069781">
            <a:off x="-2886920" y="5609177"/>
            <a:ext cx="8208578" cy="803382"/>
          </a:xfrm>
          <a:prstGeom prst="arc">
            <a:avLst>
              <a:gd name="adj1" fmla="val 14467064"/>
              <a:gd name="adj2" fmla="val 21567088"/>
            </a:avLst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Дуга 44"/>
          <p:cNvSpPr/>
          <p:nvPr/>
        </p:nvSpPr>
        <p:spPr>
          <a:xfrm rot="21069781">
            <a:off x="-2625253" y="5449967"/>
            <a:ext cx="7967743" cy="803382"/>
          </a:xfrm>
          <a:prstGeom prst="arc">
            <a:avLst>
              <a:gd name="adj1" fmla="val 14467064"/>
              <a:gd name="adj2" fmla="val 21567088"/>
            </a:avLst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594" y="-448806"/>
            <a:ext cx="2739474" cy="273947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922" y="1594766"/>
            <a:ext cx="2143125" cy="2143125"/>
          </a:xfrm>
          <a:prstGeom prst="rect">
            <a:avLst/>
          </a:prstGeom>
        </p:spPr>
      </p:pic>
      <p:sp>
        <p:nvSpPr>
          <p:cNvPr id="30" name="Полилиния 29"/>
          <p:cNvSpPr/>
          <p:nvPr/>
        </p:nvSpPr>
        <p:spPr>
          <a:xfrm>
            <a:off x="1236617" y="3216150"/>
            <a:ext cx="4223657" cy="2697810"/>
          </a:xfrm>
          <a:custGeom>
            <a:avLst/>
            <a:gdLst>
              <a:gd name="connsiteX0" fmla="*/ 0 w 4223657"/>
              <a:gd name="connsiteY0" fmla="*/ 319530 h 2697810"/>
              <a:gd name="connsiteX1" fmla="*/ 1454332 w 4223657"/>
              <a:gd name="connsiteY1" fmla="*/ 58273 h 2697810"/>
              <a:gd name="connsiteX2" fmla="*/ 531223 w 4223657"/>
              <a:gd name="connsiteY2" fmla="*/ 1303599 h 2697810"/>
              <a:gd name="connsiteX3" fmla="*/ 1942012 w 4223657"/>
              <a:gd name="connsiteY3" fmla="*/ 667873 h 2697810"/>
              <a:gd name="connsiteX4" fmla="*/ 1767840 w 4223657"/>
              <a:gd name="connsiteY4" fmla="*/ 2662136 h 2697810"/>
              <a:gd name="connsiteX5" fmla="*/ 3178629 w 4223657"/>
              <a:gd name="connsiteY5" fmla="*/ 1155553 h 2697810"/>
              <a:gd name="connsiteX6" fmla="*/ 2960914 w 4223657"/>
              <a:gd name="connsiteY6" fmla="*/ 2618593 h 2697810"/>
              <a:gd name="connsiteX7" fmla="*/ 4223657 w 4223657"/>
              <a:gd name="connsiteY7" fmla="*/ 2514090 h 2697810"/>
              <a:gd name="connsiteX8" fmla="*/ 4223657 w 4223657"/>
              <a:gd name="connsiteY8" fmla="*/ 2514090 h 2697810"/>
              <a:gd name="connsiteX9" fmla="*/ 4223657 w 4223657"/>
              <a:gd name="connsiteY9" fmla="*/ 2514090 h 2697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23657" h="2697810">
                <a:moveTo>
                  <a:pt x="0" y="319530"/>
                </a:moveTo>
                <a:cubicBezTo>
                  <a:pt x="682897" y="106896"/>
                  <a:pt x="1365795" y="-105738"/>
                  <a:pt x="1454332" y="58273"/>
                </a:cubicBezTo>
                <a:cubicBezTo>
                  <a:pt x="1542869" y="222284"/>
                  <a:pt x="449943" y="1201999"/>
                  <a:pt x="531223" y="1303599"/>
                </a:cubicBezTo>
                <a:cubicBezTo>
                  <a:pt x="612503" y="1405199"/>
                  <a:pt x="1735909" y="441450"/>
                  <a:pt x="1942012" y="667873"/>
                </a:cubicBezTo>
                <a:cubicBezTo>
                  <a:pt x="2148115" y="894296"/>
                  <a:pt x="1561737" y="2580856"/>
                  <a:pt x="1767840" y="2662136"/>
                </a:cubicBezTo>
                <a:cubicBezTo>
                  <a:pt x="1973943" y="2743416"/>
                  <a:pt x="2979783" y="1162810"/>
                  <a:pt x="3178629" y="1155553"/>
                </a:cubicBezTo>
                <a:cubicBezTo>
                  <a:pt x="3377475" y="1148296"/>
                  <a:pt x="2786743" y="2392170"/>
                  <a:pt x="2960914" y="2618593"/>
                </a:cubicBezTo>
                <a:cubicBezTo>
                  <a:pt x="3135085" y="2845016"/>
                  <a:pt x="4223657" y="2514090"/>
                  <a:pt x="4223657" y="2514090"/>
                </a:cubicBezTo>
                <a:lnTo>
                  <a:pt x="4223657" y="2514090"/>
                </a:lnTo>
                <a:lnTo>
                  <a:pt x="4223657" y="2514090"/>
                </a:lnTo>
              </a:path>
            </a:pathLst>
          </a:cu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олилиния 52"/>
          <p:cNvSpPr/>
          <p:nvPr/>
        </p:nvSpPr>
        <p:spPr>
          <a:xfrm>
            <a:off x="956271" y="2990618"/>
            <a:ext cx="4749875" cy="3079894"/>
          </a:xfrm>
          <a:custGeom>
            <a:avLst/>
            <a:gdLst>
              <a:gd name="connsiteX0" fmla="*/ 0 w 4223657"/>
              <a:gd name="connsiteY0" fmla="*/ 319530 h 2697810"/>
              <a:gd name="connsiteX1" fmla="*/ 1454332 w 4223657"/>
              <a:gd name="connsiteY1" fmla="*/ 58273 h 2697810"/>
              <a:gd name="connsiteX2" fmla="*/ 531223 w 4223657"/>
              <a:gd name="connsiteY2" fmla="*/ 1303599 h 2697810"/>
              <a:gd name="connsiteX3" fmla="*/ 1942012 w 4223657"/>
              <a:gd name="connsiteY3" fmla="*/ 667873 h 2697810"/>
              <a:gd name="connsiteX4" fmla="*/ 1767840 w 4223657"/>
              <a:gd name="connsiteY4" fmla="*/ 2662136 h 2697810"/>
              <a:gd name="connsiteX5" fmla="*/ 3178629 w 4223657"/>
              <a:gd name="connsiteY5" fmla="*/ 1155553 h 2697810"/>
              <a:gd name="connsiteX6" fmla="*/ 2960914 w 4223657"/>
              <a:gd name="connsiteY6" fmla="*/ 2618593 h 2697810"/>
              <a:gd name="connsiteX7" fmla="*/ 4223657 w 4223657"/>
              <a:gd name="connsiteY7" fmla="*/ 2514090 h 2697810"/>
              <a:gd name="connsiteX8" fmla="*/ 4223657 w 4223657"/>
              <a:gd name="connsiteY8" fmla="*/ 2514090 h 2697810"/>
              <a:gd name="connsiteX9" fmla="*/ 4223657 w 4223657"/>
              <a:gd name="connsiteY9" fmla="*/ 2514090 h 2697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23657" h="2697810">
                <a:moveTo>
                  <a:pt x="0" y="319530"/>
                </a:moveTo>
                <a:cubicBezTo>
                  <a:pt x="682897" y="106896"/>
                  <a:pt x="1365795" y="-105738"/>
                  <a:pt x="1454332" y="58273"/>
                </a:cubicBezTo>
                <a:cubicBezTo>
                  <a:pt x="1542869" y="222284"/>
                  <a:pt x="449943" y="1201999"/>
                  <a:pt x="531223" y="1303599"/>
                </a:cubicBezTo>
                <a:cubicBezTo>
                  <a:pt x="612503" y="1405199"/>
                  <a:pt x="1735909" y="441450"/>
                  <a:pt x="1942012" y="667873"/>
                </a:cubicBezTo>
                <a:cubicBezTo>
                  <a:pt x="2148115" y="894296"/>
                  <a:pt x="1561737" y="2580856"/>
                  <a:pt x="1767840" y="2662136"/>
                </a:cubicBezTo>
                <a:cubicBezTo>
                  <a:pt x="1973943" y="2743416"/>
                  <a:pt x="2979783" y="1162810"/>
                  <a:pt x="3178629" y="1155553"/>
                </a:cubicBezTo>
                <a:cubicBezTo>
                  <a:pt x="3377475" y="1148296"/>
                  <a:pt x="2786743" y="2392170"/>
                  <a:pt x="2960914" y="2618593"/>
                </a:cubicBezTo>
                <a:cubicBezTo>
                  <a:pt x="3135085" y="2845016"/>
                  <a:pt x="4223657" y="2514090"/>
                  <a:pt x="4223657" y="2514090"/>
                </a:cubicBezTo>
                <a:lnTo>
                  <a:pt x="4223657" y="2514090"/>
                </a:lnTo>
                <a:lnTo>
                  <a:pt x="4223657" y="2514090"/>
                </a:lnTo>
              </a:path>
            </a:pathLst>
          </a:cu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200"/>
          <a:stretch/>
        </p:blipFill>
        <p:spPr>
          <a:xfrm>
            <a:off x="214284" y="92396"/>
            <a:ext cx="334356" cy="1566096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200"/>
          <a:stretch/>
        </p:blipFill>
        <p:spPr>
          <a:xfrm>
            <a:off x="538553" y="92396"/>
            <a:ext cx="334356" cy="1566096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200"/>
          <a:stretch/>
        </p:blipFill>
        <p:spPr>
          <a:xfrm>
            <a:off x="870136" y="92396"/>
            <a:ext cx="334356" cy="1566096"/>
          </a:xfrm>
          <a:prstGeom prst="rect">
            <a:avLst/>
          </a:prstGeom>
        </p:spPr>
      </p:pic>
      <p:sp>
        <p:nvSpPr>
          <p:cNvPr id="36" name="Дуга 35"/>
          <p:cNvSpPr/>
          <p:nvPr/>
        </p:nvSpPr>
        <p:spPr>
          <a:xfrm>
            <a:off x="224232" y="1579827"/>
            <a:ext cx="394077" cy="45719"/>
          </a:xfrm>
          <a:prstGeom prst="arc">
            <a:avLst/>
          </a:prstGeom>
          <a:ln w="76200">
            <a:solidFill>
              <a:srgbClr val="FF0000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Дуга 55"/>
          <p:cNvSpPr/>
          <p:nvPr/>
        </p:nvSpPr>
        <p:spPr>
          <a:xfrm>
            <a:off x="542131" y="1619160"/>
            <a:ext cx="394077" cy="45719"/>
          </a:xfrm>
          <a:prstGeom prst="arc">
            <a:avLst/>
          </a:prstGeom>
          <a:ln w="76200">
            <a:solidFill>
              <a:srgbClr val="FF0000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Дуга 56"/>
          <p:cNvSpPr/>
          <p:nvPr/>
        </p:nvSpPr>
        <p:spPr>
          <a:xfrm>
            <a:off x="702897" y="1602686"/>
            <a:ext cx="768888" cy="914400"/>
          </a:xfrm>
          <a:prstGeom prst="arc">
            <a:avLst>
              <a:gd name="adj1" fmla="val 16200000"/>
              <a:gd name="adj2" fmla="val 20141725"/>
            </a:avLst>
          </a:prstGeom>
          <a:ln w="76200">
            <a:solidFill>
              <a:srgbClr val="FF0000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Дуга 57"/>
          <p:cNvSpPr/>
          <p:nvPr/>
        </p:nvSpPr>
        <p:spPr>
          <a:xfrm rot="11981873">
            <a:off x="285720" y="1111660"/>
            <a:ext cx="979036" cy="914400"/>
          </a:xfrm>
          <a:prstGeom prst="arc">
            <a:avLst>
              <a:gd name="adj1" fmla="val 13033793"/>
              <a:gd name="adj2" fmla="val 20141725"/>
            </a:avLst>
          </a:prstGeom>
          <a:ln w="7620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 flipH="1">
            <a:off x="5380944" y="920931"/>
            <a:ext cx="2500314" cy="2279074"/>
          </a:xfrm>
          <a:prstGeom prst="line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H="1" flipV="1">
            <a:off x="5382468" y="3330404"/>
            <a:ext cx="2647423" cy="41286"/>
          </a:xfrm>
          <a:prstGeom prst="line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4" name="Полилиния 73"/>
          <p:cNvSpPr/>
          <p:nvPr/>
        </p:nvSpPr>
        <p:spPr>
          <a:xfrm>
            <a:off x="5468983" y="3762103"/>
            <a:ext cx="3526971" cy="2029097"/>
          </a:xfrm>
          <a:custGeom>
            <a:avLst/>
            <a:gdLst>
              <a:gd name="connsiteX0" fmla="*/ 3526971 w 3526971"/>
              <a:gd name="connsiteY0" fmla="*/ 0 h 2029097"/>
              <a:gd name="connsiteX1" fmla="*/ 1567543 w 3526971"/>
              <a:gd name="connsiteY1" fmla="*/ 1619794 h 2029097"/>
              <a:gd name="connsiteX2" fmla="*/ 0 w 3526971"/>
              <a:gd name="connsiteY2" fmla="*/ 2029097 h 202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26971" h="2029097">
                <a:moveTo>
                  <a:pt x="3526971" y="0"/>
                </a:moveTo>
                <a:cubicBezTo>
                  <a:pt x="2841171" y="640805"/>
                  <a:pt x="2155371" y="1281611"/>
                  <a:pt x="1567543" y="1619794"/>
                </a:cubicBezTo>
                <a:cubicBezTo>
                  <a:pt x="979715" y="1957977"/>
                  <a:pt x="489857" y="1993537"/>
                  <a:pt x="0" y="2029097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Дуга 75"/>
          <p:cNvSpPr/>
          <p:nvPr/>
        </p:nvSpPr>
        <p:spPr>
          <a:xfrm rot="8081786">
            <a:off x="4767823" y="2806416"/>
            <a:ext cx="5978536" cy="1968002"/>
          </a:xfrm>
          <a:prstGeom prst="arc">
            <a:avLst>
              <a:gd name="adj1" fmla="val 13445273"/>
              <a:gd name="adj2" fmla="val 76047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9" name="Прямая со стрелкой 78"/>
          <p:cNvCxnSpPr/>
          <p:nvPr/>
        </p:nvCxnSpPr>
        <p:spPr>
          <a:xfrm>
            <a:off x="5331349" y="3351047"/>
            <a:ext cx="91958" cy="163238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354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962465"/>
              </p:ext>
            </p:extLst>
          </p:nvPr>
        </p:nvGraphicFramePr>
        <p:xfrm>
          <a:off x="2059709" y="1181484"/>
          <a:ext cx="8127999" cy="55153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841302428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4094592649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43553998"/>
                    </a:ext>
                  </a:extLst>
                </a:gridCol>
              </a:tblGrid>
              <a:tr h="416407">
                <a:tc>
                  <a:txBody>
                    <a:bodyPr/>
                    <a:lstStyle/>
                    <a:p>
                      <a:r>
                        <a:rPr lang="ru-RU" dirty="0" smtClean="0"/>
                        <a:t>Детали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цена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4872961"/>
                  </a:ext>
                </a:extLst>
              </a:tr>
              <a:tr h="571893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Nodemcu</a:t>
                      </a:r>
                      <a:r>
                        <a:rPr lang="en-US" dirty="0" smtClean="0"/>
                        <a:t> </a:t>
                      </a:r>
                      <a:r>
                        <a:rPr lang="ru-RU" dirty="0" smtClean="0"/>
                        <a:t>и </a:t>
                      </a:r>
                      <a:r>
                        <a:rPr lang="en-US" dirty="0" smtClean="0"/>
                        <a:t>Bluetooth </a:t>
                      </a:r>
                      <a:r>
                        <a:rPr lang="ru-RU" dirty="0" smtClean="0"/>
                        <a:t>модуль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</a:t>
                      </a:r>
                      <a:r>
                        <a:rPr lang="en-US" dirty="0" smtClean="0"/>
                        <a:t>;</a:t>
                      </a:r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200+140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7780858"/>
                  </a:ext>
                </a:extLst>
              </a:tr>
              <a:tr h="571893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Солиноиди</a:t>
                      </a:r>
                      <a:r>
                        <a:rPr lang="ru-RU" baseline="0" dirty="0" smtClean="0"/>
                        <a:t> силовой ключ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1;1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340+12</a:t>
                      </a:r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0177751"/>
                  </a:ext>
                </a:extLst>
              </a:tr>
              <a:tr h="571893">
                <a:tc>
                  <a:txBody>
                    <a:bodyPr/>
                    <a:lstStyle/>
                    <a:p>
                      <a:r>
                        <a:rPr lang="en-US" dirty="0" smtClean="0"/>
                        <a:t>Power</a:t>
                      </a:r>
                      <a:r>
                        <a:rPr lang="en-US" baseline="0" dirty="0" smtClean="0"/>
                        <a:t> bank</a:t>
                      </a:r>
                      <a:r>
                        <a:rPr lang="ru-RU" baseline="0" dirty="0" smtClean="0"/>
                        <a:t>, тумблер и блок питания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1;1;1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1390+55+90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5033726"/>
                  </a:ext>
                </a:extLst>
              </a:tr>
              <a:tr h="571893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Провода,</a:t>
                      </a:r>
                      <a:r>
                        <a:rPr lang="ru-RU" baseline="0" dirty="0" smtClean="0"/>
                        <a:t> болтики, </a:t>
                      </a:r>
                      <a:r>
                        <a:rPr lang="ru-RU" baseline="0" dirty="0" err="1" smtClean="0"/>
                        <a:t>структор</a:t>
                      </a:r>
                      <a:r>
                        <a:rPr lang="ru-RU" baseline="0" dirty="0" smtClean="0"/>
                        <a:t>, жесть, изолента, краска, батарейки, гайки и стяжки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6770572"/>
                  </a:ext>
                </a:extLst>
              </a:tr>
              <a:tr h="571893">
                <a:tc>
                  <a:txBody>
                    <a:bodyPr/>
                    <a:lstStyle/>
                    <a:p>
                      <a:r>
                        <a:rPr lang="ru-RU" dirty="0" smtClean="0"/>
                        <a:t>Драйвер мотора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6154670"/>
                  </a:ext>
                </a:extLst>
              </a:tr>
              <a:tr h="571893">
                <a:tc>
                  <a:txBody>
                    <a:bodyPr/>
                    <a:lstStyle/>
                    <a:p>
                      <a:r>
                        <a:rPr lang="ru-RU" dirty="0" smtClean="0"/>
                        <a:t>Моторы</a:t>
                      </a:r>
                      <a:r>
                        <a:rPr lang="ru-RU" baseline="0" dirty="0" smtClean="0"/>
                        <a:t> и колеса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r>
                        <a:rPr lang="en-US" dirty="0" smtClean="0"/>
                        <a:t>;4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1480+360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9369332"/>
                  </a:ext>
                </a:extLst>
              </a:tr>
              <a:tr h="571893">
                <a:tc>
                  <a:txBody>
                    <a:bodyPr/>
                    <a:lstStyle/>
                    <a:p>
                      <a:r>
                        <a:rPr lang="ru-RU" dirty="0" smtClean="0"/>
                        <a:t>Итого</a:t>
                      </a:r>
                      <a:r>
                        <a:rPr lang="en-US" dirty="0" smtClean="0"/>
                        <a:t>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4785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3331955"/>
                  </a:ext>
                </a:extLst>
              </a:tr>
            </a:tbl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11600871" cy="61883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Смета робота </a:t>
            </a:r>
            <a:r>
              <a:rPr lang="en-US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/>
            </a:r>
            <a:br>
              <a:rPr lang="en-US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</a:br>
            <a: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команды </a:t>
            </a:r>
            <a:r>
              <a:rPr lang="en-US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Echп</a:t>
            </a:r>
            <a: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о4</a:t>
            </a:r>
            <a:r>
              <a:rPr lang="en-US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mack</a:t>
            </a:r>
            <a:endParaRPr lang="ru-RU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705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478</TotalTime>
  <Words>301</Words>
  <Application>Microsoft Office PowerPoint</Application>
  <PresentationFormat>Широкоэкранный</PresentationFormat>
  <Paragraphs>93</Paragraphs>
  <Slides>16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Trebuchet MS</vt:lpstr>
      <vt:lpstr>Берлин</vt:lpstr>
      <vt:lpstr>Echпо4mack</vt:lpstr>
      <vt:lpstr>Робофутбол.История и настоящее.</vt:lpstr>
      <vt:lpstr>История.</vt:lpstr>
      <vt:lpstr>Цель робофутбола.</vt:lpstr>
      <vt:lpstr>Виды робофутболистов</vt:lpstr>
      <vt:lpstr>Наш робот</vt:lpstr>
      <vt:lpstr>Наш интерфейс </vt:lpstr>
      <vt:lpstr>Презентация PowerPoint</vt:lpstr>
      <vt:lpstr>Презентация PowerPoint</vt:lpstr>
      <vt:lpstr>Презентация PowerPoint</vt:lpstr>
      <vt:lpstr>Презентация PowerPoint</vt:lpstr>
      <vt:lpstr>Возраст</vt:lpstr>
      <vt:lpstr>ОСОБЕННОСТИ НАШЕГО РОБОТА</vt:lpstr>
      <vt:lpstr>НАШ РОБОТ ИМЕЕТ В КОНСТРУКЦИИ МЕТАЛЛИЧЕСКИЕ  ПЛАСТИНЫ </vt:lpstr>
      <vt:lpstr>Спереди на нашем роботе стоят светодиоды</vt:lpstr>
      <vt:lpstr>СПАСИБО ЗА ВНИМАНИЕ 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23</cp:revision>
  <dcterms:created xsi:type="dcterms:W3CDTF">2020-08-20T09:06:18Z</dcterms:created>
  <dcterms:modified xsi:type="dcterms:W3CDTF">2020-08-28T12:50:20Z</dcterms:modified>
</cp:coreProperties>
</file>