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70" r:id="rId3"/>
    <p:sldId id="269" r:id="rId4"/>
    <p:sldId id="259" r:id="rId5"/>
    <p:sldId id="257" r:id="rId6"/>
    <p:sldId id="271" r:id="rId7"/>
    <p:sldId id="273" r:id="rId8"/>
    <p:sldId id="263" r:id="rId9"/>
    <p:sldId id="260" r:id="rId10"/>
    <p:sldId id="261" r:id="rId11"/>
    <p:sldId id="262" r:id="rId12"/>
    <p:sldId id="265" r:id="rId13"/>
    <p:sldId id="272" r:id="rId14"/>
    <p:sldId id="264" r:id="rId15"/>
    <p:sldId id="267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2" autoAdjust="0"/>
    <p:restoredTop sz="94660"/>
  </p:normalViewPr>
  <p:slideViewPr>
    <p:cSldViewPr snapToGrid="0">
      <p:cViewPr varScale="1">
        <p:scale>
          <a:sx n="88" d="100"/>
          <a:sy n="88" d="100"/>
        </p:scale>
        <p:origin x="61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dirty="0"/>
              <a:t>8/28/2020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8/28/2020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8/28/2020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8/28/2020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8/28/2020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8/28/2020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8/28/2020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8/28/2020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8/28/2020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8/28/2020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8/28/2020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8/28/2020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8/28/2020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8/28/2020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8/28/2020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8/28/2020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The%20Red%20Button%20&#1087;&#1088;&#1077;&#1079;&#1077;&#1085;&#1090;&#1072;&#1094;&#1080;&#1103;_exp.pptx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90056" y="1990165"/>
            <a:ext cx="8634549" cy="56477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The Red Button</a:t>
            </a:r>
            <a:br>
              <a:rPr lang="en-US" dirty="0" smtClean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440" y="2110804"/>
            <a:ext cx="8390687" cy="432098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398761" y="6339733"/>
            <a:ext cx="26516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3" action="ppaction://hlinkpres?slideindex=1&amp;slidetitle="/>
              </a:rPr>
              <a:t>https://redbutton.site/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6061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1535" y="425045"/>
            <a:ext cx="8610600" cy="1293028"/>
          </a:xfrm>
        </p:spPr>
        <p:txBody>
          <a:bodyPr/>
          <a:lstStyle/>
          <a:p>
            <a:r>
              <a:rPr lang="ru-RU" dirty="0" smtClean="0"/>
              <a:t>Экономические расчеты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90638547"/>
              </p:ext>
            </p:extLst>
          </p:nvPr>
        </p:nvGraphicFramePr>
        <p:xfrm>
          <a:off x="814275" y="1395343"/>
          <a:ext cx="10820400" cy="2219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20400">
                  <a:extLst>
                    <a:ext uri="{9D8B030D-6E8A-4147-A177-3AD203B41FA5}">
                      <a16:colId xmlns:a16="http://schemas.microsoft.com/office/drawing/2014/main" val="316446268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ru-RU" dirty="0" smtClean="0"/>
                        <a:t>Постоянные издержки: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41964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1)оборудование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37374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2)зарплата-</a:t>
                      </a:r>
                      <a:r>
                        <a:rPr lang="ru-RU" baseline="0" dirty="0" smtClean="0"/>
                        <a:t> после вычета процентов составляет 15 000 </a:t>
                      </a:r>
                      <a:r>
                        <a:rPr lang="ru-RU" baseline="0" dirty="0" err="1" smtClean="0"/>
                        <a:t>руб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71976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3)помещение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2277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4)интернет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84596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5)электричество 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404329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3907316"/>
              </p:ext>
            </p:extLst>
          </p:nvPr>
        </p:nvGraphicFramePr>
        <p:xfrm>
          <a:off x="814275" y="3715585"/>
          <a:ext cx="8128000" cy="940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28000">
                  <a:extLst>
                    <a:ext uri="{9D8B030D-6E8A-4147-A177-3AD203B41FA5}">
                      <a16:colId xmlns:a16="http://schemas.microsoft.com/office/drawing/2014/main" val="1004256326"/>
                    </a:ext>
                  </a:extLst>
                </a:gridCol>
              </a:tblGrid>
              <a:tr h="940939">
                <a:tc>
                  <a:txBody>
                    <a:bodyPr/>
                    <a:lstStyle/>
                    <a:p>
                      <a:r>
                        <a:rPr lang="ru-RU" dirty="0" smtClean="0"/>
                        <a:t>Мы постараемся</a:t>
                      </a:r>
                      <a:r>
                        <a:rPr lang="ru-RU" baseline="0" dirty="0" smtClean="0"/>
                        <a:t> договориться об аренде помещения + оборудование с </a:t>
                      </a:r>
                      <a:r>
                        <a:rPr lang="ru-RU" baseline="0" dirty="0" err="1" smtClean="0"/>
                        <a:t>И</a:t>
                      </a:r>
                      <a:r>
                        <a:rPr lang="ru-RU" baseline="0" smtClean="0"/>
                        <a:t>зобретариумом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baseline="0" dirty="0" smtClean="0"/>
                        <a:t>на условиях ежемесячных выплат в размере 10000 </a:t>
                      </a:r>
                      <a:r>
                        <a:rPr lang="ru-RU" baseline="0" dirty="0" err="1" smtClean="0"/>
                        <a:t>руб</a:t>
                      </a:r>
                      <a:r>
                        <a:rPr lang="ru-RU" baseline="0" dirty="0" smtClean="0"/>
                        <a:t> + 5% от продаж. Пункт 1 3 4 5 решены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7519001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5077559"/>
              </p:ext>
            </p:extLst>
          </p:nvPr>
        </p:nvGraphicFramePr>
        <p:xfrm>
          <a:off x="814275" y="4842167"/>
          <a:ext cx="8128000" cy="11339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28000">
                  <a:extLst>
                    <a:ext uri="{9D8B030D-6E8A-4147-A177-3AD203B41FA5}">
                      <a16:colId xmlns:a16="http://schemas.microsoft.com/office/drawing/2014/main" val="3691243720"/>
                    </a:ext>
                  </a:extLst>
                </a:gridCol>
              </a:tblGrid>
              <a:tr h="493876">
                <a:tc>
                  <a:txBody>
                    <a:bodyPr/>
                    <a:lstStyle/>
                    <a:p>
                      <a:r>
                        <a:rPr lang="ru-RU" dirty="0" smtClean="0"/>
                        <a:t>Итоговая</a:t>
                      </a:r>
                      <a:r>
                        <a:rPr lang="ru-RU" baseline="0" dirty="0" smtClean="0"/>
                        <a:t> цена выхода на рынок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6690904"/>
                  </a:ext>
                </a:extLst>
              </a:tr>
              <a:tr h="518569">
                <a:tc>
                  <a:txBody>
                    <a:bodyPr/>
                    <a:lstStyle/>
                    <a:p>
                      <a:r>
                        <a:rPr lang="ru-RU" dirty="0" smtClean="0"/>
                        <a:t>цена составляет 14 893 </a:t>
                      </a:r>
                      <a:r>
                        <a:rPr lang="ru-RU" dirty="0" err="1" smtClean="0"/>
                        <a:t>руб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(с</a:t>
                      </a:r>
                      <a:r>
                        <a:rPr lang="ru-RU" baseline="0" dirty="0" smtClean="0"/>
                        <a:t> учетом налогов)</a:t>
                      </a:r>
                      <a:r>
                        <a:rPr lang="ru-RU" dirty="0" smtClean="0"/>
                        <a:t>                                                                                реализация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14 роботов</a:t>
                      </a:r>
                      <a:r>
                        <a:rPr lang="ru-RU" baseline="0" dirty="0" smtClean="0"/>
                        <a:t> в месяц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75140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2133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840378" y="609600"/>
            <a:ext cx="8610600" cy="1341120"/>
          </a:xfrm>
        </p:spPr>
        <p:txBody>
          <a:bodyPr>
            <a:normAutofit/>
          </a:bodyPr>
          <a:lstStyle/>
          <a:p>
            <a:r>
              <a:rPr lang="ru-RU" dirty="0" smtClean="0"/>
              <a:t>Экономическая оптимизация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0" y="2525486"/>
            <a:ext cx="10820400" cy="3693199"/>
          </a:xfrm>
        </p:spPr>
        <p:txBody>
          <a:bodyPr/>
          <a:lstStyle/>
          <a:p>
            <a:r>
              <a:rPr lang="ru-RU" dirty="0" smtClean="0"/>
              <a:t>1) предложить рекламировать </a:t>
            </a:r>
            <a:r>
              <a:rPr lang="ru-RU" dirty="0" err="1"/>
              <a:t>И</a:t>
            </a:r>
            <a:r>
              <a:rPr lang="ru-RU" dirty="0" err="1" smtClean="0"/>
              <a:t>зобретариум</a:t>
            </a:r>
            <a:r>
              <a:rPr lang="ru-RU" dirty="0" smtClean="0"/>
              <a:t> вместо выплат 5% от продаж.</a:t>
            </a:r>
          </a:p>
          <a:p>
            <a:r>
              <a:rPr lang="ru-RU" dirty="0" smtClean="0"/>
              <a:t>2) предложить сотрудничество с </a:t>
            </a:r>
            <a:r>
              <a:rPr lang="ru-RU" dirty="0" err="1"/>
              <a:t>И</a:t>
            </a:r>
            <a:r>
              <a:rPr lang="ru-RU" dirty="0" err="1" smtClean="0"/>
              <a:t>зобретариумом</a:t>
            </a:r>
            <a:r>
              <a:rPr lang="ru-RU" dirty="0" smtClean="0"/>
              <a:t> о трудоустройстве в нашу компанию, определенного количества выпускников при условии расширения более чем на 50% оборота и снижении арендной платы с 10 000 тысяч и 5% до 8000 тысяч без процентных выплат с продаж.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638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558798" y="309152"/>
            <a:ext cx="8610599" cy="1303867"/>
          </a:xfrm>
        </p:spPr>
        <p:txBody>
          <a:bodyPr/>
          <a:lstStyle/>
          <a:p>
            <a:r>
              <a:rPr lang="ru-RU" dirty="0" smtClean="0"/>
              <a:t>Отличительные качества нашего робота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3200" dirty="0" smtClean="0"/>
              <a:t>Более высокая скорость </a:t>
            </a:r>
            <a:endParaRPr lang="ru-RU" sz="32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15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2800" dirty="0" smtClean="0"/>
              <a:t>Из-за более высокой мощности которая составляет 12 вольт</a:t>
            </a:r>
          </a:p>
          <a:p>
            <a:r>
              <a:rPr lang="ru-RU" sz="2800" dirty="0" smtClean="0"/>
              <a:t>(наши конкуренты располагают мощностью лишь в 9 вольт)</a:t>
            </a:r>
          </a:p>
          <a:p>
            <a:r>
              <a:rPr lang="ru-RU" sz="2800" dirty="0" smtClean="0"/>
              <a:t> </a:t>
            </a:r>
            <a:endParaRPr lang="ru-RU" sz="28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sz="3200" dirty="0" smtClean="0"/>
              <a:t>Многоступенчатое управление  </a:t>
            </a:r>
            <a:endParaRPr lang="ru-RU" sz="3200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16"/>
          </p:nvPr>
        </p:nvSpPr>
        <p:spPr/>
        <p:txBody>
          <a:bodyPr>
            <a:normAutofit/>
          </a:bodyPr>
          <a:lstStyle/>
          <a:p>
            <a:r>
              <a:rPr lang="ru-RU" sz="2600" dirty="0" smtClean="0"/>
              <a:t>Это делает управление нашим роботом не только удобным, но и приятным</a:t>
            </a:r>
            <a:endParaRPr lang="ru-RU" sz="2600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3"/>
          </p:nvPr>
        </p:nvSpPr>
        <p:spPr>
          <a:xfrm>
            <a:off x="8317556" y="2143286"/>
            <a:ext cx="3456432" cy="626534"/>
          </a:xfrm>
        </p:spPr>
        <p:txBody>
          <a:bodyPr/>
          <a:lstStyle/>
          <a:p>
            <a:r>
              <a:rPr lang="ru-RU" sz="2800" dirty="0" smtClean="0"/>
              <a:t>Укрепленный батарейный блок</a:t>
            </a:r>
            <a:endParaRPr lang="ru-RU" sz="2800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17"/>
          </p:nvPr>
        </p:nvSpPr>
        <p:spPr/>
        <p:txBody>
          <a:bodyPr>
            <a:normAutofit/>
          </a:bodyPr>
          <a:lstStyle/>
          <a:p>
            <a:r>
              <a:rPr lang="ru-RU" sz="2600" dirty="0" smtClean="0"/>
              <a:t>Это позволяет не бояться за сердце нашего робота-батарейный блок во время ожесточенного матча</a:t>
            </a:r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234263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4617" y="468282"/>
            <a:ext cx="8610600" cy="1293028"/>
          </a:xfrm>
        </p:spPr>
        <p:txBody>
          <a:bodyPr>
            <a:normAutofit/>
          </a:bodyPr>
          <a:lstStyle/>
          <a:p>
            <a:r>
              <a:rPr lang="ru-RU" dirty="0" smtClean="0"/>
              <a:t>Дополнительное задание: Модификация  робота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     Мы располагаем дополнительными приборами, это камера, радар и </a:t>
            </a:r>
            <a:r>
              <a:rPr lang="ru-RU" dirty="0" err="1" smtClean="0"/>
              <a:t>лидар</a:t>
            </a:r>
            <a:r>
              <a:rPr lang="ru-RU" dirty="0" smtClean="0"/>
              <a:t>, мы решили сделать из них робота полицейского, вот как мы их применим:                                                                                                                                1)Камера-нужна </a:t>
            </a:r>
            <a:r>
              <a:rPr lang="ru-RU" dirty="0"/>
              <a:t>для слежения за объектом, для фиксирования правонарушения и распознавания предметов.</a:t>
            </a:r>
          </a:p>
          <a:p>
            <a:pPr marL="0" indent="0">
              <a:buNone/>
            </a:pPr>
            <a:r>
              <a:rPr lang="ru-RU" dirty="0" smtClean="0"/>
              <a:t>2)Радар-нужен </a:t>
            </a:r>
            <a:r>
              <a:rPr lang="ru-RU" dirty="0"/>
              <a:t>для слежения за воздушными, морскими и сухопутными </a:t>
            </a:r>
            <a:r>
              <a:rPr lang="ru-RU" dirty="0" smtClean="0"/>
              <a:t>объектами и измерения их скорости.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3)</a:t>
            </a:r>
            <a:r>
              <a:rPr lang="ru-RU" dirty="0" err="1" smtClean="0"/>
              <a:t>Лидар</a:t>
            </a:r>
            <a:r>
              <a:rPr lang="ru-RU" dirty="0" smtClean="0"/>
              <a:t>-нужен </a:t>
            </a:r>
            <a:r>
              <a:rPr lang="ru-RU" dirty="0"/>
              <a:t>для получении информации о </a:t>
            </a:r>
            <a:r>
              <a:rPr lang="ru-RU" dirty="0" smtClean="0"/>
              <a:t>расстоянии до объекта и формы объекта.                       </a:t>
            </a:r>
          </a:p>
          <a:p>
            <a:pPr marL="0" indent="0">
              <a:buNone/>
            </a:pPr>
            <a:r>
              <a:rPr lang="ru-RU" dirty="0" smtClean="0"/>
              <a:t>Робот-помощник </a:t>
            </a:r>
            <a:r>
              <a:rPr lang="ru-RU" dirty="0"/>
              <a:t>для полицейского нужен для постоянной слежки за разными объектами, может работать в опасных для человека условиях и в случаях когда в роботе нет необходимость может быть просто выключен, это очень удобно и экономично.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7990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153" y="414749"/>
            <a:ext cx="8610600" cy="1293028"/>
          </a:xfrm>
        </p:spPr>
        <p:txBody>
          <a:bodyPr/>
          <a:lstStyle/>
          <a:p>
            <a:r>
              <a:rPr lang="ru-RU" dirty="0" smtClean="0"/>
              <a:t>Тестирование гипотез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400" u="sng" dirty="0" smtClean="0"/>
              <a:t>У нас есть 3 гипотезы:</a:t>
            </a:r>
          </a:p>
          <a:p>
            <a:pPr marL="0" indent="0">
              <a:buNone/>
            </a:pPr>
            <a:r>
              <a:rPr lang="ru-RU" dirty="0" smtClean="0"/>
              <a:t>1) </a:t>
            </a:r>
            <a:r>
              <a:rPr lang="ru-RU" dirty="0"/>
              <a:t>э</a:t>
            </a:r>
            <a:r>
              <a:rPr lang="ru-RU" dirty="0" smtClean="0"/>
              <a:t>ффективность использования  камеры, радара и </a:t>
            </a:r>
            <a:r>
              <a:rPr lang="ru-RU" dirty="0" err="1" smtClean="0"/>
              <a:t>лидара</a:t>
            </a:r>
            <a:r>
              <a:rPr lang="ru-RU" dirty="0" smtClean="0"/>
              <a:t> в конструкции робота</a:t>
            </a:r>
          </a:p>
          <a:p>
            <a:pPr marL="0" indent="0">
              <a:buNone/>
            </a:pPr>
            <a:r>
              <a:rPr lang="ru-RU" dirty="0" smtClean="0"/>
              <a:t>2) выбор наилучшей версии логотипа</a:t>
            </a:r>
          </a:p>
          <a:p>
            <a:pPr marL="0" indent="0">
              <a:buNone/>
            </a:pPr>
            <a:r>
              <a:rPr lang="ru-RU" dirty="0" smtClean="0"/>
              <a:t>3) Удобство использования веб интерфейс </a:t>
            </a:r>
          </a:p>
          <a:p>
            <a:pPr marL="0" indent="0">
              <a:buNone/>
            </a:pPr>
            <a:endParaRPr lang="ru-RU" dirty="0" smtClean="0"/>
          </a:p>
          <a:p>
            <a:r>
              <a:rPr lang="ru-RU" dirty="0" smtClean="0"/>
              <a:t>1 гипотезу мы предполагаем тестировать, используя фокус- группу (собрать специалистов-инженеров)</a:t>
            </a:r>
          </a:p>
          <a:p>
            <a:r>
              <a:rPr lang="ru-RU" dirty="0" smtClean="0"/>
              <a:t>2 гипотезу мы предполагаем проверить с помощью опроса (25 человек)</a:t>
            </a:r>
          </a:p>
          <a:p>
            <a:r>
              <a:rPr lang="ru-RU" dirty="0" smtClean="0"/>
              <a:t>3 гипотезу мы предполагаем проверить с помощью глубинного интервью и дополнительной фокус- группы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7721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89100" y="763450"/>
            <a:ext cx="8610600" cy="1295400"/>
          </a:xfrm>
        </p:spPr>
        <p:txBody>
          <a:bodyPr>
            <a:normAutofit fontScale="90000"/>
          </a:bodyPr>
          <a:lstStyle/>
          <a:p>
            <a:r>
              <a:rPr lang="ru-RU" dirty="0"/>
              <a:t>Опрос: какой логотип лучше</a:t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Набрал 7 голосов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000677" y="3132138"/>
            <a:ext cx="2682020" cy="3086100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Набрал 18 голосов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400800" y="3132138"/>
            <a:ext cx="5233211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742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9383" y="661851"/>
            <a:ext cx="8610600" cy="1293028"/>
          </a:xfrm>
        </p:spPr>
        <p:txBody>
          <a:bodyPr/>
          <a:lstStyle/>
          <a:p>
            <a:r>
              <a:rPr lang="ru-RU" dirty="0" smtClean="0"/>
              <a:t>История </a:t>
            </a:r>
            <a:r>
              <a:rPr lang="ru-RU" dirty="0" err="1" smtClean="0"/>
              <a:t>робофутбола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2400" dirty="0" err="1" smtClean="0"/>
              <a:t>Робофутболу</a:t>
            </a:r>
            <a:r>
              <a:rPr lang="ru-RU" sz="2400" dirty="0" smtClean="0"/>
              <a:t> 20 лет, первые матчи прошли в </a:t>
            </a:r>
            <a:r>
              <a:rPr lang="ru-RU" sz="2400" dirty="0"/>
              <a:t>1996 году. В 2005 году игра представляла собой соревнования двух роботов, которые могут ориентироваться в пространстве, отличать своих и чужих игроков, а также определять свое положение, распознавать ворота и забивать мяч именно в них. В идеале правила игры между машинами должны постепенно приблизиться к правилам FIFA. </a:t>
            </a:r>
            <a:r>
              <a:rPr lang="ru-RU" sz="2400" dirty="0" smtClean="0"/>
              <a:t>                                                                                                           1)Сейчас </a:t>
            </a:r>
            <a:r>
              <a:rPr lang="ru-RU" sz="2400" dirty="0"/>
              <a:t>победитель определяется просто: кто забил больше голов, тот и выиграл                                                                                   </a:t>
            </a:r>
            <a:r>
              <a:rPr lang="ru-RU" sz="2400" dirty="0" smtClean="0"/>
              <a:t>                    2)Человек </a:t>
            </a:r>
            <a:r>
              <a:rPr lang="ru-RU" sz="2400" dirty="0"/>
              <a:t>не может прикасаться к роботу во время матча, кроме тех случаев, когда игрок не может встать сам или начинает вести себя явно неадекватно.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2236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21609" y="352891"/>
            <a:ext cx="8610600" cy="1293028"/>
          </a:xfrm>
        </p:spPr>
        <p:txBody>
          <a:bodyPr/>
          <a:lstStyle/>
          <a:p>
            <a:r>
              <a:rPr lang="ru-RU" dirty="0" smtClean="0"/>
              <a:t>Обращение к пользователю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81891" y="1645919"/>
            <a:ext cx="10820400" cy="4024125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«Если ты уверен, что у тебя должен быть лучший робот, ты веришь, что за роботами будущее и всё возможно, то наш робот для тебя»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0668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5293" y="459573"/>
            <a:ext cx="8610600" cy="1293028"/>
          </a:xfrm>
        </p:spPr>
        <p:txBody>
          <a:bodyPr>
            <a:normAutofit/>
          </a:bodyPr>
          <a:lstStyle/>
          <a:p>
            <a:r>
              <a:rPr lang="ru-RU" dirty="0"/>
              <a:t>Мы сделали 2 </a:t>
            </a:r>
            <a:r>
              <a:rPr lang="ru-RU" dirty="0" smtClean="0"/>
              <a:t>логотипа, пока мы оставили второй 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515293" y="2020389"/>
            <a:ext cx="3683726" cy="4232684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72200" y="2832877"/>
            <a:ext cx="5334000" cy="3149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644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4024" y="448236"/>
            <a:ext cx="8610600" cy="1501589"/>
          </a:xfrm>
        </p:spPr>
        <p:txBody>
          <a:bodyPr/>
          <a:lstStyle/>
          <a:p>
            <a:pPr algn="l"/>
            <a:r>
              <a:rPr lang="ru-RU" dirty="0" smtClean="0"/>
              <a:t>Начало </a:t>
            </a:r>
            <a:r>
              <a:rPr lang="ru-RU" dirty="0"/>
              <a:t>с</a:t>
            </a:r>
            <a:r>
              <a:rPr lang="ru-RU" dirty="0" smtClean="0"/>
              <a:t>борки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0" y="1506072"/>
            <a:ext cx="10820400" cy="4712614"/>
          </a:xfrm>
        </p:spPr>
        <p:txBody>
          <a:bodyPr/>
          <a:lstStyle/>
          <a:p>
            <a:r>
              <a:rPr lang="ru-RU" dirty="0" smtClean="0"/>
              <a:t>С начала к основе из фанеры мы привинтили колеса с моторчиками, затем моторчики с помощью </a:t>
            </a:r>
            <a:r>
              <a:rPr lang="ru-RU" dirty="0"/>
              <a:t>проводов </a:t>
            </a:r>
            <a:r>
              <a:rPr lang="ru-RU" dirty="0" smtClean="0"/>
              <a:t>подсоединили к платам.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554" y="2278587"/>
            <a:ext cx="4491316" cy="444649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7304" y="2278587"/>
            <a:ext cx="5740331" cy="4331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1173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81400" y="746956"/>
            <a:ext cx="8610600" cy="1293028"/>
          </a:xfrm>
        </p:spPr>
        <p:txBody>
          <a:bodyPr/>
          <a:lstStyle/>
          <a:p>
            <a:pPr algn="l"/>
            <a:r>
              <a:rPr lang="ru-RU" dirty="0" smtClean="0"/>
              <a:t>Наш интерфейс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36328" y="2193925"/>
            <a:ext cx="8719344" cy="4024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971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Схема электронных компонентов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0579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0777" y="407321"/>
            <a:ext cx="8610600" cy="1293028"/>
          </a:xfrm>
        </p:spPr>
        <p:txBody>
          <a:bodyPr/>
          <a:lstStyle/>
          <a:p>
            <a:r>
              <a:rPr lang="ru-RU" dirty="0" smtClean="0"/>
              <a:t>Инструкция по сборке</a:t>
            </a:r>
            <a:endParaRPr lang="ru-RU" dirty="0"/>
          </a:p>
        </p:txBody>
      </p:sp>
      <p:graphicFrame>
        <p:nvGraphicFramePr>
          <p:cNvPr id="13" name="Объект 1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90323322"/>
              </p:ext>
            </p:extLst>
          </p:nvPr>
        </p:nvGraphicFramePr>
        <p:xfrm>
          <a:off x="685800" y="1700349"/>
          <a:ext cx="10820400" cy="407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20400">
                  <a:extLst>
                    <a:ext uri="{9D8B030D-6E8A-4147-A177-3AD203B41FA5}">
                      <a16:colId xmlns:a16="http://schemas.microsoft.com/office/drawing/2014/main" val="4544704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Поэтапные</a:t>
                      </a:r>
                      <a:r>
                        <a:rPr lang="ru-RU" baseline="0" dirty="0" smtClean="0"/>
                        <a:t> шаги 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32305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1)На платформу</a:t>
                      </a:r>
                      <a:r>
                        <a:rPr lang="ru-RU" baseline="0" dirty="0" smtClean="0"/>
                        <a:t> установить моторы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64157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2)К моторам подсоединить колеса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36409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3)Моторы подсоединить</a:t>
                      </a:r>
                      <a:r>
                        <a:rPr lang="ru-RU" baseline="0" dirty="0" smtClean="0"/>
                        <a:t> к драйверу моторов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35916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4)Драйвер</a:t>
                      </a:r>
                      <a:r>
                        <a:rPr lang="ru-RU" baseline="0" dirty="0" smtClean="0"/>
                        <a:t> моторов подсоединить к </a:t>
                      </a:r>
                      <a:r>
                        <a:rPr lang="en-US" baseline="0" dirty="0" err="1" smtClean="0"/>
                        <a:t>NodeMCU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8241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5)Батарейки</a:t>
                      </a:r>
                      <a:r>
                        <a:rPr lang="ru-RU" baseline="0" dirty="0" smtClean="0"/>
                        <a:t> подсоединить к ключу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37239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6)Батарейки подсоединить к драйверу моторов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4414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7)Ключ</a:t>
                      </a:r>
                      <a:r>
                        <a:rPr lang="ru-RU" baseline="0" dirty="0" smtClean="0"/>
                        <a:t> подсоединить  соленоиду 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74258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8)Ключ</a:t>
                      </a:r>
                      <a:r>
                        <a:rPr lang="ru-RU" baseline="0" dirty="0" smtClean="0"/>
                        <a:t> подсоединить к </a:t>
                      </a:r>
                      <a:r>
                        <a:rPr lang="en-US" baseline="0" dirty="0" err="1" smtClean="0"/>
                        <a:t>NodeMCU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86275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9)</a:t>
                      </a:r>
                      <a:r>
                        <a:rPr lang="en-US" dirty="0" smtClean="0"/>
                        <a:t>Power bank</a:t>
                      </a:r>
                      <a:r>
                        <a:rPr lang="en-US" baseline="0" dirty="0" smtClean="0"/>
                        <a:t> </a:t>
                      </a:r>
                      <a:r>
                        <a:rPr lang="ru-RU" baseline="0" dirty="0" smtClean="0"/>
                        <a:t>подключить к </a:t>
                      </a:r>
                      <a:r>
                        <a:rPr lang="en-US" baseline="0" dirty="0" err="1" smtClean="0"/>
                        <a:t>NodeMCU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1545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10)</a:t>
                      </a:r>
                      <a:r>
                        <a:rPr lang="en-US" dirty="0" smtClean="0"/>
                        <a:t>HC-06 </a:t>
                      </a:r>
                      <a:r>
                        <a:rPr lang="ru-RU" dirty="0" smtClean="0"/>
                        <a:t>подключить</a:t>
                      </a:r>
                      <a:r>
                        <a:rPr lang="ru-RU" baseline="0" dirty="0" smtClean="0"/>
                        <a:t> к </a:t>
                      </a:r>
                      <a:r>
                        <a:rPr lang="en-US" baseline="0" dirty="0" err="1" smtClean="0"/>
                        <a:t>NodeMCU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28069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768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15690" y="-727371"/>
            <a:ext cx="9448800" cy="1825096"/>
          </a:xfrm>
        </p:spPr>
        <p:txBody>
          <a:bodyPr/>
          <a:lstStyle/>
          <a:p>
            <a:r>
              <a:rPr lang="ru-RU" dirty="0" smtClean="0"/>
              <a:t>смета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1649" y="6018350"/>
            <a:ext cx="9448800" cy="685800"/>
          </a:xfrm>
        </p:spPr>
        <p:txBody>
          <a:bodyPr/>
          <a:lstStyle/>
          <a:p>
            <a:r>
              <a:rPr lang="ru-RU" dirty="0"/>
              <a:t>Общая стоимость 4042,54 </a:t>
            </a:r>
            <a:r>
              <a:rPr lang="ru-RU" dirty="0" smtClean="0"/>
              <a:t>рубля</a:t>
            </a:r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2676742"/>
              </p:ext>
            </p:extLst>
          </p:nvPr>
        </p:nvGraphicFramePr>
        <p:xfrm>
          <a:off x="2032000" y="1381517"/>
          <a:ext cx="8127999" cy="2392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2508059555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2563920468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41605332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Беспроводной модуль </a:t>
                      </a:r>
                      <a:r>
                        <a:rPr lang="en-US" dirty="0" err="1" smtClean="0"/>
                        <a:t>NodeMcu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1шт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162,64руб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51757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плата двигателя </a:t>
                      </a:r>
                      <a:r>
                        <a:rPr lang="en-US" dirty="0" smtClean="0"/>
                        <a:t>L298 L298N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1шт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130,4 </a:t>
                      </a:r>
                      <a:r>
                        <a:rPr lang="ru-RU" dirty="0" err="1" smtClean="0"/>
                        <a:t>руб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7672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TT </a:t>
                      </a:r>
                      <a:r>
                        <a:rPr lang="ru-RU" dirty="0" smtClean="0"/>
                        <a:t>Мотор-редуктор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4шт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960 </a:t>
                      </a:r>
                      <a:r>
                        <a:rPr lang="ru-RU" dirty="0" err="1" smtClean="0"/>
                        <a:t>руб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44656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колесо для ТТ мотора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4шт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356 </a:t>
                      </a:r>
                      <a:r>
                        <a:rPr lang="ru-RU" dirty="0" err="1" smtClean="0"/>
                        <a:t>руб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91199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Power Bank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1шт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1390 </a:t>
                      </a:r>
                      <a:r>
                        <a:rPr lang="ru-RU" dirty="0" err="1" smtClean="0"/>
                        <a:t>руб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2376601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7452381"/>
              </p:ext>
            </p:extLst>
          </p:nvPr>
        </p:nvGraphicFramePr>
        <p:xfrm>
          <a:off x="2032000" y="3774197"/>
          <a:ext cx="8127999" cy="2108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299954098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514708111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3009763937"/>
                    </a:ext>
                  </a:extLst>
                </a:gridCol>
              </a:tblGrid>
              <a:tr h="367130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Структор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1шт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290 </a:t>
                      </a:r>
                      <a:r>
                        <a:rPr lang="ru-RU" dirty="0" err="1" smtClean="0"/>
                        <a:t>руб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1849395"/>
                  </a:ext>
                </a:extLst>
              </a:tr>
              <a:tr h="367130">
                <a:tc>
                  <a:txBody>
                    <a:bodyPr/>
                    <a:lstStyle/>
                    <a:p>
                      <a:r>
                        <a:rPr lang="ru-RU" dirty="0" smtClean="0"/>
                        <a:t>провода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10шт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195 </a:t>
                      </a:r>
                      <a:r>
                        <a:rPr lang="ru-RU" dirty="0" err="1" smtClean="0"/>
                        <a:t>руб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0591400"/>
                  </a:ext>
                </a:extLst>
              </a:tr>
              <a:tr h="367130">
                <a:tc>
                  <a:txBody>
                    <a:bodyPr/>
                    <a:lstStyle/>
                    <a:p>
                      <a:r>
                        <a:rPr lang="ru-RU" dirty="0" smtClean="0"/>
                        <a:t>Батарейки пальчиковые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9шт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427,5 </a:t>
                      </a:r>
                      <a:r>
                        <a:rPr lang="ru-RU" dirty="0" err="1" smtClean="0"/>
                        <a:t>руб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4847806"/>
                  </a:ext>
                </a:extLst>
              </a:tr>
              <a:tr h="367130">
                <a:tc>
                  <a:txBody>
                    <a:bodyPr/>
                    <a:lstStyle/>
                    <a:p>
                      <a:r>
                        <a:rPr lang="ru-RU" dirty="0" smtClean="0"/>
                        <a:t>фанера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r>
                        <a:rPr lang="ru-RU" baseline="0" dirty="0" smtClean="0"/>
                        <a:t> лист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11 </a:t>
                      </a:r>
                      <a:r>
                        <a:rPr lang="ru-RU" dirty="0" err="1" smtClean="0"/>
                        <a:t>руб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3773465"/>
                  </a:ext>
                </a:extLst>
              </a:tr>
              <a:tr h="367130">
                <a:tc>
                  <a:txBody>
                    <a:bodyPr/>
                    <a:lstStyle/>
                    <a:p>
                      <a:r>
                        <a:rPr lang="ru-RU" dirty="0" smtClean="0"/>
                        <a:t>шаровая опора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1шт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120 </a:t>
                      </a:r>
                      <a:r>
                        <a:rPr lang="ru-RU" dirty="0" err="1" smtClean="0"/>
                        <a:t>руб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13424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646600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лед самолета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TM04033937[[fn=След самолета]]</Template>
  <TotalTime>1951</TotalTime>
  <Words>658</Words>
  <Application>Microsoft Office PowerPoint</Application>
  <PresentationFormat>Широкоэкранный</PresentationFormat>
  <Paragraphs>94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Arial</vt:lpstr>
      <vt:lpstr>Century Gothic</vt:lpstr>
      <vt:lpstr>След самолета</vt:lpstr>
      <vt:lpstr>The Red Button </vt:lpstr>
      <vt:lpstr>История робофутбола</vt:lpstr>
      <vt:lpstr>Обращение к пользователю </vt:lpstr>
      <vt:lpstr>Мы сделали 2 логотипа, пока мы оставили второй </vt:lpstr>
      <vt:lpstr>Начало сборки </vt:lpstr>
      <vt:lpstr>Наш интерфейс</vt:lpstr>
      <vt:lpstr>Схема электронных компонентов</vt:lpstr>
      <vt:lpstr>Инструкция по сборке</vt:lpstr>
      <vt:lpstr>смета</vt:lpstr>
      <vt:lpstr>Экономические расчеты</vt:lpstr>
      <vt:lpstr>Экономическая оптимизация</vt:lpstr>
      <vt:lpstr>Отличительные качества нашего робота</vt:lpstr>
      <vt:lpstr>Дополнительное задание: Модификация  робота </vt:lpstr>
      <vt:lpstr>Тестирование гипотез </vt:lpstr>
      <vt:lpstr>Опрос: какой логотип лучше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Red Button</dc:title>
  <dc:creator>Пользователь</dc:creator>
  <cp:lastModifiedBy>Пользователь</cp:lastModifiedBy>
  <cp:revision>39</cp:revision>
  <dcterms:created xsi:type="dcterms:W3CDTF">2020-08-20T11:15:40Z</dcterms:created>
  <dcterms:modified xsi:type="dcterms:W3CDTF">2020-08-28T12:03:46Z</dcterms:modified>
</cp:coreProperties>
</file>