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FC7E-EEB5-405C-9156-964EBD87BED9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2E75-89F1-4300-A9A8-09A7129013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17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FC7E-EEB5-405C-9156-964EBD87BED9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2E75-89F1-4300-A9A8-09A7129013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24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FC7E-EEB5-405C-9156-964EBD87BED9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2E75-89F1-4300-A9A8-09A7129013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FC7E-EEB5-405C-9156-964EBD87BED9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2E75-89F1-4300-A9A8-09A7129013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403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FC7E-EEB5-405C-9156-964EBD87BED9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2E75-89F1-4300-A9A8-09A7129013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61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FC7E-EEB5-405C-9156-964EBD87BED9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2E75-89F1-4300-A9A8-09A7129013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214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FC7E-EEB5-405C-9156-964EBD87BED9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2E75-89F1-4300-A9A8-09A7129013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173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FC7E-EEB5-405C-9156-964EBD87BED9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2E75-89F1-4300-A9A8-09A7129013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93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FC7E-EEB5-405C-9156-964EBD87BED9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2E75-89F1-4300-A9A8-09A7129013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96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FC7E-EEB5-405C-9156-964EBD87BED9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2E75-89F1-4300-A9A8-09A7129013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46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FC7E-EEB5-405C-9156-964EBD87BED9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2E75-89F1-4300-A9A8-09A7129013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526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3FC7E-EEB5-405C-9156-964EBD87BED9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A2E75-89F1-4300-A9A8-09A7129013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151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8503" y="250702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Особенности </a:t>
            </a:r>
            <a:r>
              <a:rPr lang="ru-RU" b="1" dirty="0" smtClean="0"/>
              <a:t>и разница </a:t>
            </a:r>
            <a:r>
              <a:rPr lang="ru-RU" b="1" dirty="0" err="1" smtClean="0"/>
              <a:t>стартапа</a:t>
            </a:r>
            <a:r>
              <a:rPr lang="ru-RU" b="1" dirty="0" smtClean="0"/>
              <a:t> (предпринимательства) от понятия бизнеса в целом</a:t>
            </a:r>
            <a:r>
              <a:rPr lang="ru-RU" b="1" dirty="0" smtClean="0"/>
              <a:t>.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335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Индивидуальным предпринимателем считается человек, который осуществляет зарегистрированную индивидуальную деятельность, направленную на получение прибыли, и, что важно, упомянутая деятельность должна носить </a:t>
            </a:r>
            <a:r>
              <a:rPr lang="ru-RU" u="sng" dirty="0"/>
              <a:t>систематический характер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810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Отличие 1: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6381206" cy="41745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Суть занятий </a:t>
            </a:r>
            <a:r>
              <a:rPr lang="ru-RU" b="1" dirty="0" smtClean="0"/>
              <a:t>бизнесом </a:t>
            </a:r>
            <a:r>
              <a:rPr lang="ru-RU" b="1" dirty="0"/>
              <a:t>и </a:t>
            </a:r>
            <a:r>
              <a:rPr lang="ru-RU" b="1" dirty="0" err="1" smtClean="0"/>
              <a:t>стартапом</a:t>
            </a:r>
            <a:r>
              <a:rPr lang="ru-RU" b="1" dirty="0" smtClean="0"/>
              <a:t> </a:t>
            </a:r>
            <a:r>
              <a:rPr lang="ru-RU" b="1" dirty="0"/>
              <a:t>разная</a:t>
            </a:r>
            <a:r>
              <a:rPr lang="ru-RU" b="1" dirty="0" smtClean="0"/>
              <a:t>.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Если в первом случае человек, который решил вести частный бизнес, берет за основу готовую модель и воплощает ее в жизнь, то во втором – модель разрабатывает именно предприниматель. Его занятие – реализация новых идей, поиск </a:t>
            </a:r>
            <a:r>
              <a:rPr lang="ru-RU" u="sng" dirty="0"/>
              <a:t>инноваций</a:t>
            </a:r>
            <a:r>
              <a:rPr lang="ru-RU" dirty="0"/>
              <a:t>, того, чего до него никто не делал.</a:t>
            </a:r>
          </a:p>
        </p:txBody>
      </p:sp>
      <p:pic>
        <p:nvPicPr>
          <p:cNvPr id="1026" name="Picture 2" descr="Квадратные арбуз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2255383"/>
            <a:ext cx="3990975" cy="265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80803" y="581197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i="0" dirty="0" smtClean="0">
                <a:solidFill>
                  <a:srgbClr val="42403C"/>
                </a:solidFill>
                <a:effectLst/>
                <a:latin typeface="Helvetica Neue"/>
              </a:rPr>
              <a:t> </a:t>
            </a:r>
            <a:r>
              <a:rPr lang="ru-RU" b="0" i="1" dirty="0" smtClean="0">
                <a:solidFill>
                  <a:srgbClr val="42403C"/>
                </a:solidFill>
                <a:effectLst/>
                <a:latin typeface="+mj-lt"/>
              </a:rPr>
              <a:t>идея о дополнении подошвы кроссовок металлическими шипами.</a:t>
            </a:r>
            <a:r>
              <a:rPr lang="ru-RU" b="0" i="0" dirty="0" smtClean="0">
                <a:solidFill>
                  <a:srgbClr val="42403C"/>
                </a:solidFill>
                <a:effectLst/>
                <a:latin typeface="Helvetica Neue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147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5849983" cy="39568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Степень риска</a:t>
            </a:r>
          </a:p>
          <a:p>
            <a:pPr marL="0" indent="0">
              <a:buNone/>
            </a:pPr>
            <a:r>
              <a:rPr lang="ru-RU" dirty="0"/>
              <a:t>Готовая модель, проверенная временем и коллегами-конкурентами, так или иначе уже доказала свою жизнеспособность, и риски, связанные с ведением бизнеса в значительной степени ниже, чем при организации собственного, принципиально нового дела.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txBody>
          <a:bodyPr/>
          <a:lstStyle/>
          <a:p>
            <a:r>
              <a:rPr lang="ru-RU" u="sng" dirty="0" smtClean="0"/>
              <a:t>Отличие 2:</a:t>
            </a:r>
            <a:endParaRPr lang="ru-RU" u="sng" dirty="0"/>
          </a:p>
        </p:txBody>
      </p:sp>
      <p:pic>
        <p:nvPicPr>
          <p:cNvPr id="2050" name="Picture 2" descr="человек идет высоко по канат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1958" y="2104301"/>
            <a:ext cx="4742249" cy="2667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838200" y="567486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i="1" dirty="0" smtClean="0">
                <a:solidFill>
                  <a:srgbClr val="42403C"/>
                </a:solidFill>
                <a:effectLst/>
                <a:latin typeface="+mj-lt"/>
              </a:rPr>
              <a:t>Например батарейка заряжаются </a:t>
            </a:r>
            <a:r>
              <a:rPr lang="ru-RU" b="0" i="1" dirty="0" smtClean="0">
                <a:solidFill>
                  <a:srgbClr val="42403C"/>
                </a:solidFill>
                <a:effectLst/>
                <a:latin typeface="+mj-lt"/>
              </a:rPr>
              <a:t>не от электричества, а от солнечного света</a:t>
            </a:r>
            <a:endParaRPr lang="ru-RU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486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5275217" cy="4351338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Размах.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Бизнес предполагает серьезный разворот, крупный бизнес можно смело назвать основой государственной экономической политики. А предпринимательство – деятельность малого и среднего масштаба.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Отличие 3:</a:t>
            </a:r>
            <a:endParaRPr lang="ru-RU" u="sng" dirty="0"/>
          </a:p>
        </p:txBody>
      </p:sp>
      <p:pic>
        <p:nvPicPr>
          <p:cNvPr id="3074" name="Picture 2" descr="Муравей тащит груз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417" y="1436528"/>
            <a:ext cx="5857875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38200" y="5642730"/>
            <a:ext cx="110577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1" dirty="0" smtClean="0">
                <a:solidFill>
                  <a:srgbClr val="42403C"/>
                </a:solidFill>
                <a:effectLst/>
                <a:latin typeface="+mj-lt"/>
              </a:rPr>
              <a:t>Бизнес, особенно крупный, зачастую поддерживается государством и базируется на уже имеющихся мощностях. Нельзя не заметить, что наблюдается прямая зависимость от государственной политики в случае организации среднего и крупного бизнеса.</a:t>
            </a:r>
            <a:endParaRPr lang="ru-RU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099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55659"/>
            <a:ext cx="5849983" cy="212806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Для </a:t>
            </a:r>
            <a:r>
              <a:rPr lang="ru-RU" dirty="0"/>
              <a:t>организации предпринимательской деятельности требуется незаурядная фантазия, </a:t>
            </a:r>
            <a:r>
              <a:rPr lang="ru-RU" b="1" dirty="0"/>
              <a:t>творческий подход </a:t>
            </a:r>
            <a:r>
              <a:rPr lang="ru-RU" dirty="0"/>
              <a:t>и фонтан новых идей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Отличие 4:</a:t>
            </a:r>
            <a:endParaRPr lang="ru-RU" u="sng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38200" y="433541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i="1" dirty="0" smtClean="0">
                <a:solidFill>
                  <a:srgbClr val="42403C"/>
                </a:solidFill>
                <a:effectLst/>
                <a:latin typeface="+mj-lt"/>
              </a:rPr>
              <a:t>Плюс к этому – желание и стремление, смелость заниматься незнакомым делом и умение привлечь на свою сторону людей, убедить их в целесообразности вложить деньги, приобрести, помочь в развитии.</a:t>
            </a:r>
            <a:endParaRPr lang="ru-RU" i="1" dirty="0">
              <a:latin typeface="+mj-lt"/>
            </a:endParaRPr>
          </a:p>
        </p:txBody>
      </p:sp>
      <p:pic>
        <p:nvPicPr>
          <p:cNvPr id="4098" name="Picture 2" descr="Ставрополь украсит еще один светомузыкальный фонтан | Вестник Кавказ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576" y="2036659"/>
            <a:ext cx="4944291" cy="3294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21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u="sng" dirty="0" err="1" smtClean="0"/>
              <a:t>Стартапы</a:t>
            </a:r>
            <a:r>
              <a:rPr lang="ru-RU" u="sng" dirty="0" smtClean="0"/>
              <a:t> </a:t>
            </a:r>
            <a:r>
              <a:rPr lang="ru-RU" u="sng" dirty="0"/>
              <a:t>обладают следующими особенностями: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8670" cy="4827724"/>
          </a:xfrm>
        </p:spPr>
        <p:txBody>
          <a:bodyPr/>
          <a:lstStyle/>
          <a:p>
            <a:pPr fontAlgn="base"/>
            <a:r>
              <a:rPr lang="ru-RU" b="1" u="sng" dirty="0" smtClean="0"/>
              <a:t>Эксклюзивность</a:t>
            </a:r>
            <a:endParaRPr lang="ru-RU" b="1" u="sng" dirty="0"/>
          </a:p>
          <a:p>
            <a:pPr fontAlgn="base"/>
            <a:r>
              <a:rPr lang="ru-RU" b="1" u="sng" dirty="0"/>
              <a:t>Стремительное </a:t>
            </a:r>
            <a:r>
              <a:rPr lang="ru-RU" b="1" u="sng" dirty="0" smtClean="0"/>
              <a:t>развитие</a:t>
            </a:r>
            <a:r>
              <a:rPr lang="ru-RU" b="1" u="sng" dirty="0"/>
              <a:t> </a:t>
            </a:r>
            <a:r>
              <a:rPr lang="ru-RU" dirty="0" smtClean="0"/>
              <a:t>(цель - </a:t>
            </a:r>
            <a:r>
              <a:rPr lang="ru-RU" dirty="0"/>
              <a:t>высокий темп роста, а также увеличение прибыли в кротчайшие </a:t>
            </a:r>
            <a:r>
              <a:rPr lang="ru-RU" dirty="0" smtClean="0"/>
              <a:t>сроки)</a:t>
            </a:r>
          </a:p>
          <a:p>
            <a:pPr fontAlgn="base"/>
            <a:r>
              <a:rPr lang="ru-RU" b="1" u="sng" dirty="0"/>
              <a:t>Короткий срок </a:t>
            </a:r>
            <a:r>
              <a:rPr lang="ru-RU" b="1" u="sng" dirty="0" smtClean="0"/>
              <a:t>жизни</a:t>
            </a:r>
            <a:r>
              <a:rPr lang="ru-RU" dirty="0" smtClean="0"/>
              <a:t> (</a:t>
            </a:r>
            <a:r>
              <a:rPr lang="ru-RU" dirty="0"/>
              <a:t>жизнеспособность, как правило, не превышает 3 лет. За этот период организации либо проваливаются, либо вырастают до масштабов глобальных </a:t>
            </a:r>
            <a:r>
              <a:rPr lang="ru-RU" dirty="0" smtClean="0"/>
              <a:t>учреждений)</a:t>
            </a:r>
          </a:p>
          <a:p>
            <a:pPr fontAlgn="base"/>
            <a:r>
              <a:rPr lang="ru-RU" b="1" u="sng" dirty="0"/>
              <a:t>Существование за счет </a:t>
            </a:r>
            <a:r>
              <a:rPr lang="ru-RU" b="1" u="sng" dirty="0" smtClean="0"/>
              <a:t>технологий</a:t>
            </a:r>
            <a:r>
              <a:rPr lang="ru-RU" b="1" u="sng" dirty="0"/>
              <a:t> </a:t>
            </a:r>
            <a:r>
              <a:rPr lang="ru-RU" dirty="0" smtClean="0"/>
              <a:t>(только идя </a:t>
            </a:r>
            <a:r>
              <a:rPr lang="ru-RU" dirty="0"/>
              <a:t>в ногу со временем, </a:t>
            </a:r>
            <a:r>
              <a:rPr lang="ru-RU" dirty="0" smtClean="0"/>
              <a:t>возможен </a:t>
            </a:r>
            <a:r>
              <a:rPr lang="ru-RU" dirty="0"/>
              <a:t>стремительный </a:t>
            </a:r>
            <a:r>
              <a:rPr lang="ru-RU" dirty="0" smtClean="0"/>
              <a:t>рост – тренды во всём)</a:t>
            </a:r>
          </a:p>
          <a:p>
            <a:pPr fontAlgn="base"/>
            <a:r>
              <a:rPr lang="ru-RU" b="1" u="sng" dirty="0"/>
              <a:t>Отсутствие лимитов </a:t>
            </a:r>
            <a:r>
              <a:rPr lang="ru-RU" b="1" u="sng" dirty="0" smtClean="0"/>
              <a:t>роста</a:t>
            </a:r>
            <a:r>
              <a:rPr lang="ru-RU" b="1" u="sng" dirty="0"/>
              <a:t> </a:t>
            </a:r>
            <a:r>
              <a:rPr lang="ru-RU" dirty="0" smtClean="0"/>
              <a:t>(</a:t>
            </a:r>
            <a:r>
              <a:rPr lang="ru-RU" dirty="0"/>
              <a:t>успешный </a:t>
            </a:r>
            <a:r>
              <a:rPr lang="ru-RU" dirty="0" err="1"/>
              <a:t>стартап</a:t>
            </a:r>
            <a:r>
              <a:rPr lang="ru-RU" dirty="0"/>
              <a:t> может занять большую часть рынка в своей </a:t>
            </a:r>
            <a:r>
              <a:rPr lang="ru-RU" dirty="0" smtClean="0"/>
              <a:t>сфере)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27331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622280" cy="4731929"/>
          </a:xfrm>
        </p:spPr>
        <p:txBody>
          <a:bodyPr/>
          <a:lstStyle/>
          <a:p>
            <a:pPr fontAlgn="base"/>
            <a:r>
              <a:rPr lang="ru-RU" b="1" u="sng" dirty="0"/>
              <a:t>Требовательность во времени и </a:t>
            </a:r>
            <a:r>
              <a:rPr lang="ru-RU" b="1" u="sng" dirty="0" smtClean="0"/>
              <a:t>финансах </a:t>
            </a:r>
            <a:r>
              <a:rPr lang="ru-RU" dirty="0" smtClean="0"/>
              <a:t>(</a:t>
            </a:r>
            <a:r>
              <a:rPr lang="ru-RU" dirty="0"/>
              <a:t>Малейшая недоработка или ошибка может привести к краху. А поддержка темпов не позволит обойтись исключительно малыми личными </a:t>
            </a:r>
            <a:r>
              <a:rPr lang="ru-RU" dirty="0" smtClean="0"/>
              <a:t>вложениями)</a:t>
            </a:r>
          </a:p>
          <a:p>
            <a:pPr fontAlgn="base"/>
            <a:r>
              <a:rPr lang="ru-RU" b="1" u="sng" dirty="0"/>
              <a:t>Управление и штат </a:t>
            </a:r>
            <a:r>
              <a:rPr lang="ru-RU" b="1" u="sng" dirty="0" smtClean="0"/>
              <a:t>сотрудников</a:t>
            </a:r>
            <a:r>
              <a:rPr lang="ru-RU" dirty="0" smtClean="0"/>
              <a:t> (</a:t>
            </a:r>
            <a:r>
              <a:rPr lang="ru-RU" dirty="0"/>
              <a:t>сегодня вся организация – это группа равнозначных людей, объединенных общей идеей. То через несколько месяцев, она может перерасти в масштабное </a:t>
            </a:r>
            <a:r>
              <a:rPr lang="ru-RU" dirty="0" smtClean="0"/>
              <a:t>предприятие)</a:t>
            </a:r>
          </a:p>
          <a:p>
            <a:pPr fontAlgn="base"/>
            <a:r>
              <a:rPr lang="ru-RU" b="1" u="sng" dirty="0"/>
              <a:t>Жизненный цикл </a:t>
            </a:r>
            <a:r>
              <a:rPr lang="ru-RU" b="1" u="sng" dirty="0" err="1" smtClean="0"/>
              <a:t>стартапа</a:t>
            </a:r>
            <a:r>
              <a:rPr lang="ru-RU" b="1" u="sng" dirty="0" smtClean="0"/>
              <a:t> </a:t>
            </a:r>
            <a:r>
              <a:rPr lang="ru-RU" dirty="0" smtClean="0"/>
              <a:t>(каждая </a:t>
            </a:r>
            <a:r>
              <a:rPr lang="ru-RU" dirty="0"/>
              <a:t>стадия имеет свои особенности по финансированию, привлечению ресурсов и </a:t>
            </a:r>
            <a:r>
              <a:rPr lang="ru-RU" dirty="0" smtClean="0"/>
              <a:t>реализации</a:t>
            </a:r>
            <a:r>
              <a:rPr lang="ru-RU" dirty="0"/>
              <a:t>)</a:t>
            </a:r>
            <a:endParaRPr lang="ru-RU" b="1" u="sng" dirty="0"/>
          </a:p>
          <a:p>
            <a:pPr marL="0" indent="0" fontAlgn="base">
              <a:buNone/>
            </a:pPr>
            <a:endParaRPr lang="ru-RU" dirty="0" smtClean="0"/>
          </a:p>
          <a:p>
            <a:pPr fontAlgn="base"/>
            <a:endParaRPr lang="ru-RU" u="sng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64177" y="352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ru-RU" u="sng" dirty="0" err="1" smtClean="0"/>
              <a:t>Стартапы</a:t>
            </a:r>
            <a:r>
              <a:rPr lang="ru-RU" u="sng" dirty="0" smtClean="0"/>
              <a:t> обладают следующими особенностями: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1263099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421</Words>
  <Application>Microsoft Office PowerPoint</Application>
  <PresentationFormat>Широкоэкранный</PresentationFormat>
  <Paragraphs>28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Helvetica Neue</vt:lpstr>
      <vt:lpstr>Тема Office</vt:lpstr>
      <vt:lpstr> Особенности и разница стартапа (предпринимательства) от понятия бизнеса в целом. </vt:lpstr>
      <vt:lpstr>Определение</vt:lpstr>
      <vt:lpstr>Отличие 1:</vt:lpstr>
      <vt:lpstr>Отличие 2:</vt:lpstr>
      <vt:lpstr>Отличие 3:</vt:lpstr>
      <vt:lpstr>Отличие 4:</vt:lpstr>
      <vt:lpstr>Стартапы обладают следующими особенностями: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Отличия бизнеса от предпринимательства</dc:title>
  <dc:creator>Татьяна</dc:creator>
  <cp:lastModifiedBy>Татьяна</cp:lastModifiedBy>
  <cp:revision>12</cp:revision>
  <dcterms:created xsi:type="dcterms:W3CDTF">2020-09-10T07:38:44Z</dcterms:created>
  <dcterms:modified xsi:type="dcterms:W3CDTF">2020-11-15T11:47:51Z</dcterms:modified>
</cp:coreProperties>
</file>