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408" r:id="rId3"/>
    <p:sldId id="465" r:id="rId4"/>
    <p:sldId id="467" r:id="rId5"/>
    <p:sldId id="466" r:id="rId6"/>
    <p:sldId id="464" r:id="rId7"/>
    <p:sldId id="468" r:id="rId8"/>
    <p:sldId id="458" r:id="rId9"/>
    <p:sldId id="470" r:id="rId10"/>
    <p:sldId id="471" r:id="rId11"/>
    <p:sldId id="472" r:id="rId12"/>
    <p:sldId id="473" r:id="rId13"/>
    <p:sldId id="474" r:id="rId14"/>
    <p:sldId id="4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0067" autoAdjust="0"/>
  </p:normalViewPr>
  <p:slideViewPr>
    <p:cSldViewPr>
      <p:cViewPr varScale="1">
        <p:scale>
          <a:sx n="95" d="100"/>
          <a:sy n="95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E881-3720-4E4E-AE71-71A61AE86E6E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F1ACC-45D0-4B71-A300-EA03EA3A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2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4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1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4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8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F1ACC-45D0-4B71-A300-EA03EA3AB0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0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6A78C8-9DFB-4B64-88D2-749AA2130DA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1%81%D1%82%D1%80%D0%BE%D0%B9%D1%81%D1%82%D0%B2%D0%BE_%D0%B2%D0%B2%D0%BE%D0%B4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ru.wikipedia.org/wiki/%D0%9F%D0%B5%D1%80%D1%81%D0%BE%D0%BD%D0%B0%D0%BB%D1%8C%D0%BD%D1%8B%D0%B9_%D0%BA%D0%BE%D0%BC%D0%BF%D1%8C%D1%8E%D1%82%D0%B5%D1%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Основы технического волшебства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228536"/>
            <a:ext cx="8928992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(Проектная электроника / Электроника для начинающих)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Занятие 15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2020/2021  </a:t>
            </a:r>
          </a:p>
        </p:txBody>
      </p:sp>
    </p:spTree>
    <p:extLst>
      <p:ext uri="{BB962C8B-B14F-4D97-AF65-F5344CB8AC3E}">
        <p14:creationId xmlns:p14="http://schemas.microsoft.com/office/powerpoint/2010/main" val="240408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Принципиальная схема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2F7F9A-9C85-4A3C-94A0-A082C19FD2B1}"/>
              </a:ext>
            </a:extLst>
          </p:cNvPr>
          <p:cNvSpPr/>
          <p:nvPr/>
        </p:nvSpPr>
        <p:spPr>
          <a:xfrm>
            <a:off x="215516" y="119675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Содержит два переменных резистора с возвратными пружинами, кнопку и прорезиненный колпачок — «грибок».</a:t>
            </a:r>
          </a:p>
          <a:p>
            <a:pPr algn="ctr"/>
            <a:r>
              <a:rPr lang="ru-RU" sz="2000" b="1" dirty="0"/>
              <a:t>Напряжение внешнего питания: 3–5 В</a:t>
            </a:r>
            <a:endParaRPr lang="en-US" sz="2000" b="1" dirty="0"/>
          </a:p>
        </p:txBody>
      </p:sp>
      <p:pic>
        <p:nvPicPr>
          <p:cNvPr id="9218" name="Picture 2" descr="http://wiki.amperka.ru/_media/%D0%BF%D1%80%D0%BE%D0%B4%D1%83%D0%BA%D1%82%D1%8B:troyka-3d-joystick:joystick_schematic.png?w=350&amp;tok=de1505">
            <a:extLst>
              <a:ext uri="{FF2B5EF4-FFF2-40B4-BE49-F238E27FC236}">
                <a16:creationId xmlns:a16="http://schemas.microsoft.com/office/drawing/2014/main" id="{D2F91256-96A4-4D5D-A884-A277B10C8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9217" r="6680" b="24587"/>
          <a:stretch/>
        </p:blipFill>
        <p:spPr bwMode="auto">
          <a:xfrm>
            <a:off x="827584" y="2322323"/>
            <a:ext cx="7488832" cy="42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5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Схема подключения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2F7F9A-9C85-4A3C-94A0-A082C19FD2B1}"/>
              </a:ext>
            </a:extLst>
          </p:cNvPr>
          <p:cNvSpPr/>
          <p:nvPr/>
        </p:nvSpPr>
        <p:spPr>
          <a:xfrm>
            <a:off x="215516" y="119675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Содержит два переменных резистора с возвратными пружинами, кнопку и прорезиненный колпачок — «грибок».</a:t>
            </a:r>
            <a:endParaRPr lang="en-US" sz="2000" dirty="0"/>
          </a:p>
        </p:txBody>
      </p:sp>
      <p:pic>
        <p:nvPicPr>
          <p:cNvPr id="10242" name="Picture 2" descr="http://wiki.amperka.ru/_media/%D0%BF%D1%80%D0%BE%D0%B4%D1%83%D0%BA%D1%82%D1%8B:troyka-3d-joystick:joystick_layout.png">
            <a:extLst>
              <a:ext uri="{FF2B5EF4-FFF2-40B4-BE49-F238E27FC236}">
                <a16:creationId xmlns:a16="http://schemas.microsoft.com/office/drawing/2014/main" id="{8CE5553C-04B6-4CEB-9001-A86B251B3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0854" r="11168" b="11150"/>
          <a:stretch/>
        </p:blipFill>
        <p:spPr bwMode="auto">
          <a:xfrm>
            <a:off x="5436096" y="2780928"/>
            <a:ext cx="258238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iki.amperka.ru/_media/%D0%BF%D1%80%D0%BE%D0%B4%D1%83%D0%BA%D1%82%D1%8B:troyka-3d-joystick:joystick_scheme.png">
            <a:extLst>
              <a:ext uri="{FF2B5EF4-FFF2-40B4-BE49-F238E27FC236}">
                <a16:creationId xmlns:a16="http://schemas.microsoft.com/office/drawing/2014/main" id="{54F50C34-D921-4905-9EE6-5E64DDB4D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30549" y="2101814"/>
            <a:ext cx="4413459" cy="43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7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Схема подключения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2F7F9A-9C85-4A3C-94A0-A082C19FD2B1}"/>
              </a:ext>
            </a:extLst>
          </p:cNvPr>
          <p:cNvSpPr/>
          <p:nvPr/>
        </p:nvSpPr>
        <p:spPr>
          <a:xfrm>
            <a:off x="215516" y="1196752"/>
            <a:ext cx="50765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группа</a:t>
            </a:r>
          </a:p>
          <a:p>
            <a:endParaRPr lang="ru-RU" sz="2000" dirty="0"/>
          </a:p>
          <a:p>
            <a:r>
              <a:rPr lang="ru-RU" sz="2000" dirty="0"/>
              <a:t>Земля (G) — Чёрный провод. Соедините с </a:t>
            </a:r>
            <a:r>
              <a:rPr lang="ru-RU" sz="2000" dirty="0" err="1"/>
              <a:t>пином</a:t>
            </a:r>
            <a:r>
              <a:rPr lang="ru-RU" sz="2000" dirty="0"/>
              <a:t> GND микроконтроллера.</a:t>
            </a:r>
          </a:p>
          <a:p>
            <a:r>
              <a:rPr lang="ru-RU" sz="2000" dirty="0"/>
              <a:t>Питание (V) — Красный провод. Соедините с </a:t>
            </a:r>
            <a:r>
              <a:rPr lang="ru-RU" sz="2000" dirty="0" err="1"/>
              <a:t>пином</a:t>
            </a:r>
            <a:r>
              <a:rPr lang="ru-RU" sz="2000" dirty="0"/>
              <a:t> 5V микроконтроллера.</a:t>
            </a:r>
          </a:p>
          <a:p>
            <a:r>
              <a:rPr lang="ru-RU" sz="2000" dirty="0"/>
              <a:t>Сигнальный (X) — Подключите к аналоговому входу микроконтроллера.</a:t>
            </a:r>
          </a:p>
          <a:p>
            <a:endParaRPr lang="ru-RU" sz="2000" b="1" dirty="0"/>
          </a:p>
          <a:p>
            <a:r>
              <a:rPr lang="ru-RU" sz="2000" b="1" dirty="0"/>
              <a:t>2 группа</a:t>
            </a:r>
          </a:p>
          <a:p>
            <a:r>
              <a:rPr lang="ru-RU" sz="2000" dirty="0"/>
              <a:t>Сигнальный (Y) — Подключите к аналоговому входу микроконтроллера.</a:t>
            </a:r>
          </a:p>
          <a:p>
            <a:r>
              <a:rPr lang="ru-RU" sz="2000" dirty="0"/>
              <a:t>Сигнальный (Z) — Подключите к аналоговому/цифровому входу микроконтроллера.</a:t>
            </a:r>
          </a:p>
          <a:p>
            <a:r>
              <a:rPr lang="ru-RU" sz="2000" dirty="0"/>
              <a:t>Не используется.</a:t>
            </a:r>
            <a:endParaRPr lang="en-US" sz="2000" dirty="0"/>
          </a:p>
        </p:txBody>
      </p:sp>
      <p:pic>
        <p:nvPicPr>
          <p:cNvPr id="10244" name="Picture 4" descr="http://wiki.amperka.ru/_media/%D0%BF%D1%80%D0%BE%D0%B4%D1%83%D0%BA%D1%82%D1%8B:troyka-3d-joystick:joystick_scheme.png">
            <a:extLst>
              <a:ext uri="{FF2B5EF4-FFF2-40B4-BE49-F238E27FC236}">
                <a16:creationId xmlns:a16="http://schemas.microsoft.com/office/drawing/2014/main" id="{54F50C34-D921-4905-9EE6-5E64DDB4D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121958"/>
            <a:ext cx="3606361" cy="35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2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4933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C</a:t>
            </a:r>
            <a:r>
              <a:rPr lang="ru-RU" sz="2800" b="1" dirty="0"/>
              <a:t>кетч.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481C9-20AB-41E9-B425-E2680E3E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6429126" cy="5855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125E25-7628-4D6D-B8ED-8BFD60F2CA54}"/>
              </a:ext>
            </a:extLst>
          </p:cNvPr>
          <p:cNvSpPr/>
          <p:nvPr/>
        </p:nvSpPr>
        <p:spPr>
          <a:xfrm>
            <a:off x="6588224" y="2636912"/>
            <a:ext cx="2502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Пример работы</a:t>
            </a:r>
          </a:p>
          <a:p>
            <a:pPr algn="ctr"/>
            <a:r>
              <a:rPr lang="ru-RU" dirty="0"/>
              <a:t>выведем в </a:t>
            </a:r>
            <a:r>
              <a:rPr lang="ru-RU" dirty="0" err="1"/>
              <a:t>Serial</a:t>
            </a:r>
            <a:r>
              <a:rPr lang="ru-RU" dirty="0"/>
              <a:t>-порт текущее значение отклонения джойстика по двум осям и состояние нажатия кнопки.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3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4933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Для самостоятельной работы.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125E25-7628-4D6D-B8ED-8BFD60F2CA54}"/>
              </a:ext>
            </a:extLst>
          </p:cNvPr>
          <p:cNvSpPr/>
          <p:nvPr/>
        </p:nvSpPr>
        <p:spPr>
          <a:xfrm>
            <a:off x="5652120" y="2636912"/>
            <a:ext cx="343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Измени скетч так что бы вывод данных был как на картинке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9DA59-B740-4163-82B3-3B613F1DA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5040560" cy="57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Джо́йстик</a:t>
            </a:r>
            <a:r>
              <a:rPr lang="ru-RU" sz="2400" dirty="0"/>
              <a:t> (</a:t>
            </a:r>
            <a:r>
              <a:rPr lang="ru-RU" sz="2400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joystick</a:t>
            </a:r>
            <a:r>
              <a:rPr lang="ru-RU" sz="2400" dirty="0"/>
              <a:t>, дословно «палочка радости») — </a:t>
            </a:r>
            <a:r>
              <a:rPr lang="ru-RU" sz="2400" dirty="0">
                <a:hlinkClick r:id="rId3" tooltip="Устройство вв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устройство ввода</a:t>
            </a:r>
            <a:r>
              <a:rPr lang="ru-RU" sz="2400" dirty="0"/>
              <a:t> информации в </a:t>
            </a:r>
            <a:r>
              <a:rPr lang="ru-RU" sz="2400" dirty="0">
                <a:hlinkClick r:id="rId4" tooltip="Персональный компьюте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персональный компьютер</a:t>
            </a:r>
            <a:r>
              <a:rPr lang="ru-RU" sz="2400" dirty="0"/>
              <a:t>, которое представляет собой качающуюся в двух плоскостях вертикальную ручку.</a:t>
            </a:r>
            <a:endParaRPr lang="ru-RU" sz="3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3D </a:t>
            </a:r>
            <a:r>
              <a:rPr lang="ru-RU" sz="2800" b="1" dirty="0"/>
              <a:t>Джойстик</a:t>
            </a:r>
          </a:p>
        </p:txBody>
      </p:sp>
      <p:pic>
        <p:nvPicPr>
          <p:cNvPr id="1026" name="Picture 2" descr="https://upload.wikimedia.org/wikipedia/commons/1/10/Joystick.jpg">
            <a:extLst>
              <a:ext uri="{FF2B5EF4-FFF2-40B4-BE49-F238E27FC236}">
                <a16:creationId xmlns:a16="http://schemas.microsoft.com/office/drawing/2014/main" id="{AD3D74E3-41FC-4FCA-9844-A7C52BC8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2" y="2780928"/>
            <a:ext cx="5352615" cy="36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92AFA-73EE-4F65-9505-50614445E2B3}"/>
              </a:ext>
            </a:extLst>
          </p:cNvPr>
          <p:cNvSpPr/>
          <p:nvPr/>
        </p:nvSpPr>
        <p:spPr>
          <a:xfrm>
            <a:off x="5656307" y="2852936"/>
            <a:ext cx="3075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Игровой однокнопочный джойстик 1980-х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99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01076" y="260648"/>
            <a:ext cx="8197832" cy="7093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Первый электрический джойстик— в 1943</a:t>
            </a:r>
            <a:endParaRPr lang="ru-RU" sz="2800" b="1" dirty="0"/>
          </a:p>
        </p:txBody>
      </p:sp>
      <p:pic>
        <p:nvPicPr>
          <p:cNvPr id="3078" name="Picture 6" descr="https://upload.wikimedia.org/wikipedia/commons/thumb/4/4c/HS293.pdf/page1-1106px-HS293.pdf.jpg?uselang=ru">
            <a:extLst>
              <a:ext uri="{FF2B5EF4-FFF2-40B4-BE49-F238E27FC236}">
                <a16:creationId xmlns:a16="http://schemas.microsoft.com/office/drawing/2014/main" id="{A8AD55D5-AE0A-46DE-B287-2CD55C6A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0102"/>
            <a:ext cx="337364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5/5a/Rocket_Henschel_Hs_293_A_front.jpg/1920px-Rocket_Henschel_Hs_293_A_front.jpg">
            <a:extLst>
              <a:ext uri="{FF2B5EF4-FFF2-40B4-BE49-F238E27FC236}">
                <a16:creationId xmlns:a16="http://schemas.microsoft.com/office/drawing/2014/main" id="{43B27FDC-B94C-4B27-AE63-F5D18234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14" y="2276872"/>
            <a:ext cx="5623782" cy="42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9210720-D3CA-4D1C-9CF0-461B80D4F078}"/>
              </a:ext>
            </a:extLst>
          </p:cNvPr>
          <p:cNvSpPr txBox="1">
            <a:spLocks/>
          </p:cNvSpPr>
          <p:nvPr/>
        </p:nvSpPr>
        <p:spPr>
          <a:xfrm>
            <a:off x="473084" y="1052736"/>
            <a:ext cx="8197832" cy="77602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/>
              <a:t>Henschel</a:t>
            </a:r>
            <a:r>
              <a:rPr lang="ru-RU" sz="2000" b="1" dirty="0"/>
              <a:t> </a:t>
            </a:r>
            <a:r>
              <a:rPr lang="ru-RU" sz="2000" b="1" dirty="0" err="1"/>
              <a:t>Hs</a:t>
            </a:r>
            <a:r>
              <a:rPr lang="ru-RU" sz="2000" b="1" dirty="0"/>
              <a:t> 293 немецкая управляемая авиационная бомба (нем. </a:t>
            </a:r>
            <a:r>
              <a:rPr lang="ru-RU" sz="2000" b="1" dirty="0" err="1"/>
              <a:t>Gleitbombe</a:t>
            </a:r>
            <a:r>
              <a:rPr lang="ru-RU" sz="2000" b="1" dirty="0"/>
              <a:t> – планирующая бомба)</a:t>
            </a:r>
          </a:p>
        </p:txBody>
      </p:sp>
    </p:spTree>
    <p:extLst>
      <p:ext uri="{BB962C8B-B14F-4D97-AF65-F5344CB8AC3E}">
        <p14:creationId xmlns:p14="http://schemas.microsoft.com/office/powerpoint/2010/main" val="60370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01076" y="260648"/>
            <a:ext cx="8197832" cy="7093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Широкое распространение— с 1960 года</a:t>
            </a:r>
            <a:endParaRPr lang="ru-RU" sz="2800" b="1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9210720-D3CA-4D1C-9CF0-461B80D4F078}"/>
              </a:ext>
            </a:extLst>
          </p:cNvPr>
          <p:cNvSpPr txBox="1">
            <a:spLocks/>
          </p:cNvSpPr>
          <p:nvPr/>
        </p:nvSpPr>
        <p:spPr>
          <a:xfrm>
            <a:off x="401076" y="1140555"/>
            <a:ext cx="8125824" cy="3439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Инвалидные коляски и радиоуправляемые модели самолетов</a:t>
            </a:r>
          </a:p>
        </p:txBody>
      </p:sp>
      <p:pic>
        <p:nvPicPr>
          <p:cNvPr id="5122" name="Picture 2" descr="Pride Jazzy Select power chair 001.JPG">
            <a:extLst>
              <a:ext uri="{FF2B5EF4-FFF2-40B4-BE49-F238E27FC236}">
                <a16:creationId xmlns:a16="http://schemas.microsoft.com/office/drawing/2014/main" id="{837B5222-6BEB-4AB6-ABFD-0B9589C6E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11898" r="8622" b="15392"/>
          <a:stretch/>
        </p:blipFill>
        <p:spPr bwMode="auto">
          <a:xfrm>
            <a:off x="107504" y="1899230"/>
            <a:ext cx="3930669" cy="48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2/28/Tx_6channel.jpg/2560px-Tx_6channel.jpg">
            <a:extLst>
              <a:ext uri="{FF2B5EF4-FFF2-40B4-BE49-F238E27FC236}">
                <a16:creationId xmlns:a16="http://schemas.microsoft.com/office/drawing/2014/main" id="{EE6497CA-623A-4583-9F03-74C7D97FA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569" r="23226" b="1544"/>
          <a:stretch/>
        </p:blipFill>
        <p:spPr bwMode="auto">
          <a:xfrm>
            <a:off x="6444208" y="3785941"/>
            <a:ext cx="2520280" cy="30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5/57/Electrifly_yak_54_ep.jpg">
            <a:extLst>
              <a:ext uri="{FF2B5EF4-FFF2-40B4-BE49-F238E27FC236}">
                <a16:creationId xmlns:a16="http://schemas.microsoft.com/office/drawing/2014/main" id="{ADA5FFA5-1384-4E40-BBE9-13FB195F6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3400" r="13775" b="24800"/>
          <a:stretch/>
        </p:blipFill>
        <p:spPr bwMode="auto">
          <a:xfrm>
            <a:off x="4168119" y="1876535"/>
            <a:ext cx="4868377" cy="19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3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Советский</a:t>
            </a:r>
            <a:r>
              <a:rPr lang="en-US" sz="2800" b="1" dirty="0"/>
              <a:t> </a:t>
            </a:r>
            <a:r>
              <a:rPr lang="ru-RU" sz="2800" b="1" dirty="0"/>
              <a:t>Джойстик КП4-2</a:t>
            </a:r>
          </a:p>
        </p:txBody>
      </p:sp>
      <p:pic>
        <p:nvPicPr>
          <p:cNvPr id="3074" name="Picture 2" descr="http://www.155la3.ru/images/kp4_2_1.jpg">
            <a:extLst>
              <a:ext uri="{FF2B5EF4-FFF2-40B4-BE49-F238E27FC236}">
                <a16:creationId xmlns:a16="http://schemas.microsoft.com/office/drawing/2014/main" id="{388D5E4A-A572-4809-8C3D-189ABDF4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78"/>
          <a:stretch/>
        </p:blipFill>
        <p:spPr bwMode="auto">
          <a:xfrm>
            <a:off x="196405" y="1619634"/>
            <a:ext cx="4176464" cy="47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155la3.ru/images/kp4_2_2.jpg">
            <a:extLst>
              <a:ext uri="{FF2B5EF4-FFF2-40B4-BE49-F238E27FC236}">
                <a16:creationId xmlns:a16="http://schemas.microsoft.com/office/drawing/2014/main" id="{42C80619-CA00-4F2D-A912-FA501C12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85" y="1628800"/>
            <a:ext cx="444760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1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5845510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Аналоговый стик (англ. </a:t>
            </a:r>
            <a:r>
              <a:rPr lang="ru-RU" sz="2800" b="1" dirty="0" err="1"/>
              <a:t>analog</a:t>
            </a:r>
            <a:r>
              <a:rPr lang="ru-RU" sz="2800" b="1" dirty="0"/>
              <a:t> </a:t>
            </a:r>
            <a:r>
              <a:rPr lang="ru-RU" sz="2800" b="1" dirty="0" err="1"/>
              <a:t>stick</a:t>
            </a:r>
            <a:r>
              <a:rPr lang="ru-RU" sz="2800" b="1" dirty="0"/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592AFA-73EE-4F65-9505-50614445E2B3}"/>
              </a:ext>
            </a:extLst>
          </p:cNvPr>
          <p:cNvSpPr/>
          <p:nvPr/>
        </p:nvSpPr>
        <p:spPr>
          <a:xfrm>
            <a:off x="1010704" y="4869160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1983</a:t>
            </a:r>
            <a:endParaRPr lang="en-US" sz="2400" dirty="0"/>
          </a:p>
        </p:txBody>
      </p:sp>
      <p:pic>
        <p:nvPicPr>
          <p:cNvPr id="2052" name="Picture 4" descr="ÐÐ°ÑÑÐ¸Ð½ÐºÐ¸ Ð¿Ð¾ Ð·Ð°Ð¿ÑÐ¾ÑÑ CX75">
            <a:extLst>
              <a:ext uri="{FF2B5EF4-FFF2-40B4-BE49-F238E27FC236}">
                <a16:creationId xmlns:a16="http://schemas.microsoft.com/office/drawing/2014/main" id="{6E3EBA02-12EE-4BAB-A483-08FD346BA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r="28501"/>
          <a:stretch/>
        </p:blipFill>
        <p:spPr bwMode="auto">
          <a:xfrm>
            <a:off x="7236296" y="2841961"/>
            <a:ext cx="165618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a/a8/LodgeNet-Nintendo-N64-Controller.jpg/1920px-LodgeNet-Nintendo-N64-Controller.jpg">
            <a:extLst>
              <a:ext uri="{FF2B5EF4-FFF2-40B4-BE49-F238E27FC236}">
                <a16:creationId xmlns:a16="http://schemas.microsoft.com/office/drawing/2014/main" id="{36920332-1C91-4FDF-B78B-3204B29F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60" y="4437112"/>
            <a:ext cx="2847416" cy="23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c/cb/Sega-Saturn-Console-Set-Mk2.png">
            <a:extLst>
              <a:ext uri="{FF2B5EF4-FFF2-40B4-BE49-F238E27FC236}">
                <a16:creationId xmlns:a16="http://schemas.microsoft.com/office/drawing/2014/main" id="{A309E36C-352F-4511-9E1C-2CDA0DCC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00" y="1897593"/>
            <a:ext cx="4536504" cy="24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ectrex-Console-Set.jpg">
            <a:extLst>
              <a:ext uri="{FF2B5EF4-FFF2-40B4-BE49-F238E27FC236}">
                <a16:creationId xmlns:a16="http://schemas.microsoft.com/office/drawing/2014/main" id="{81312575-1AA0-4BE9-9B18-1FD00659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6" y="1268760"/>
            <a:ext cx="25717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81EE06-551F-4F27-9870-CEA22BB7C8C3}"/>
              </a:ext>
            </a:extLst>
          </p:cNvPr>
          <p:cNvSpPr/>
          <p:nvPr/>
        </p:nvSpPr>
        <p:spPr>
          <a:xfrm>
            <a:off x="4590732" y="6093296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1997</a:t>
            </a:r>
            <a:endParaRPr lang="en-US" sz="2400" dirty="0"/>
          </a:p>
        </p:txBody>
      </p:sp>
      <p:pic>
        <p:nvPicPr>
          <p:cNvPr id="2062" name="Picture 14" descr="https://upload.wikimedia.org/wikipedia/commons/a/a9/GameCube_Analog_Stick.jpg">
            <a:extLst>
              <a:ext uri="{FF2B5EF4-FFF2-40B4-BE49-F238E27FC236}">
                <a16:creationId xmlns:a16="http://schemas.microsoft.com/office/drawing/2014/main" id="{C3C2211A-1B95-4641-A647-A53AF4E0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C398AD-9542-4CD9-9096-22C8D9422109}"/>
              </a:ext>
            </a:extLst>
          </p:cNvPr>
          <p:cNvSpPr/>
          <p:nvPr/>
        </p:nvSpPr>
        <p:spPr>
          <a:xfrm>
            <a:off x="5382820" y="4463470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1994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115DE-D00F-4B25-AE6F-D0860C3F826A}"/>
              </a:ext>
            </a:extLst>
          </p:cNvPr>
          <p:cNvSpPr/>
          <p:nvPr/>
        </p:nvSpPr>
        <p:spPr>
          <a:xfrm>
            <a:off x="6264884" y="6021288"/>
            <a:ext cx="899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2005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51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17890" y="-21115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Высокотехнологичные</a:t>
            </a:r>
            <a:r>
              <a:rPr lang="en-US" sz="2800" b="1" dirty="0"/>
              <a:t> </a:t>
            </a:r>
            <a:r>
              <a:rPr lang="ru-RU" sz="2800" b="1" dirty="0"/>
              <a:t>Джойстики</a:t>
            </a:r>
          </a:p>
        </p:txBody>
      </p:sp>
      <p:pic>
        <p:nvPicPr>
          <p:cNvPr id="6146" name="Picture 2" descr="http://www.forcedimension.com/slideshow/fd-08.png">
            <a:extLst>
              <a:ext uri="{FF2B5EF4-FFF2-40B4-BE49-F238E27FC236}">
                <a16:creationId xmlns:a16="http://schemas.microsoft.com/office/drawing/2014/main" id="{9F1CBBD5-ACD2-4A56-AAAB-905DBAD4A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3" r="15057"/>
          <a:stretch/>
        </p:blipFill>
        <p:spPr bwMode="auto">
          <a:xfrm>
            <a:off x="107504" y="949157"/>
            <a:ext cx="5760640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orcedimension.com/slideshow/fd-07.png">
            <a:extLst>
              <a:ext uri="{FF2B5EF4-FFF2-40B4-BE49-F238E27FC236}">
                <a16:creationId xmlns:a16="http://schemas.microsoft.com/office/drawing/2014/main" id="{06656239-C2A3-46CA-87FD-8DCBC3DE2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7476" r="35135" b="5113"/>
          <a:stretch/>
        </p:blipFill>
        <p:spPr bwMode="auto">
          <a:xfrm>
            <a:off x="6228184" y="2481664"/>
            <a:ext cx="24547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orcedimension.com/slideshow/fd-05.png">
            <a:extLst>
              <a:ext uri="{FF2B5EF4-FFF2-40B4-BE49-F238E27FC236}">
                <a16:creationId xmlns:a16="http://schemas.microsoft.com/office/drawing/2014/main" id="{D69D4CA5-C806-4534-BB2C-A08799AFD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6"/>
          <a:stretch/>
        </p:blipFill>
        <p:spPr bwMode="auto">
          <a:xfrm>
            <a:off x="107504" y="4069165"/>
            <a:ext cx="5760640" cy="28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4682" y="271354"/>
            <a:ext cx="8197832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3D-</a:t>
            </a:r>
            <a:r>
              <a:rPr lang="ru-RU" sz="2800" b="1" dirty="0"/>
              <a:t>джойстик</a:t>
            </a:r>
          </a:p>
        </p:txBody>
      </p:sp>
      <p:pic>
        <p:nvPicPr>
          <p:cNvPr id="7170" name="Picture 2" descr="http://wiki.amperka.ru/_media/%D0%BF%D1%80%D0%BE%D0%B4%D1%83%D0%BA%D1%82%D1%8B:troyka-3d-joystick:joystick_overview.jpg">
            <a:extLst>
              <a:ext uri="{FF2B5EF4-FFF2-40B4-BE49-F238E27FC236}">
                <a16:creationId xmlns:a16="http://schemas.microsoft.com/office/drawing/2014/main" id="{0A093200-9DCA-474E-B43A-B24D33E8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4" b="96084" l="7018" r="94189">
                        <a14:foregroundMark x1="9539" y1="68670" x2="9539" y2="68670"/>
                        <a14:foregroundMark x1="14912" y1="64754" x2="7127" y2="67760"/>
                        <a14:foregroundMark x1="7127" y1="67760" x2="16009" y2="71403"/>
                        <a14:foregroundMark x1="16009" y1="71403" x2="19079" y2="69763"/>
                        <a14:foregroundMark x1="81031" y1="63843" x2="86952" y2="68852"/>
                        <a14:foregroundMark x1="86952" y1="68852" x2="79605" y2="74044"/>
                        <a14:foregroundMark x1="79605" y1="74044" x2="74232" y2="75683"/>
                        <a14:foregroundMark x1="94189" y1="68579" x2="92982" y2="72678"/>
                        <a14:foregroundMark x1="36952" y1="7377" x2="45285" y2="6466"/>
                        <a14:foregroundMark x1="45285" y1="6466" x2="58443" y2="6557"/>
                        <a14:foregroundMark x1="58443" y1="6557" x2="66338" y2="9745"/>
                        <a14:foregroundMark x1="66338" y1="9745" x2="66447" y2="9745"/>
                        <a14:foregroundMark x1="27412" y1="82878" x2="27303" y2="91348"/>
                        <a14:foregroundMark x1="31689" y1="85701" x2="32566" y2="93807"/>
                        <a14:foregroundMark x1="36513" y1="94627" x2="36842" y2="96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" y="980728"/>
            <a:ext cx="4720183" cy="56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2F7F9A-9C85-4A3C-94A0-A082C19FD2B1}"/>
              </a:ext>
            </a:extLst>
          </p:cNvPr>
          <p:cNvSpPr/>
          <p:nvPr/>
        </p:nvSpPr>
        <p:spPr>
          <a:xfrm>
            <a:off x="4283968" y="1412776"/>
            <a:ext cx="4680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сенсор с двумя аналоговыми выходами X и Y, и одним цифровым — Z.</a:t>
            </a:r>
          </a:p>
          <a:p>
            <a:pPr algn="ctr"/>
            <a:r>
              <a:rPr lang="ru-RU" sz="3200" dirty="0"/>
              <a:t>В нейтральном положении аналоговый сигнал соответствует половине напряжения питания, нажатие — бинарный цифровой сигнал.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89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46545" y="332656"/>
            <a:ext cx="8197832" cy="57537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3D-</a:t>
            </a:r>
            <a:r>
              <a:rPr lang="ru-RU" sz="2800" b="1" dirty="0"/>
              <a:t>джойстик</a:t>
            </a:r>
          </a:p>
        </p:txBody>
      </p:sp>
      <p:pic>
        <p:nvPicPr>
          <p:cNvPr id="8194" name="Picture 2" descr="http://wiki.amperka.ru/_media/%D0%BF%D1%80%D0%BE%D0%B4%D1%83%D0%BA%D1%82%D1%8B:troyka-3d-joystick:joystick_annotation.png">
            <a:extLst>
              <a:ext uri="{FF2B5EF4-FFF2-40B4-BE49-F238E27FC236}">
                <a16:creationId xmlns:a16="http://schemas.microsoft.com/office/drawing/2014/main" id="{DBABFC5D-684A-45D8-8AD6-2CE017F7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168721" cy="548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07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291</Words>
  <Application>Microsoft Office PowerPoint</Application>
  <PresentationFormat>On-screen Show (4:3)</PresentationFormat>
  <Paragraphs>51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Основы технического волшебства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технического волшебства</dc:title>
  <dc:creator>BlackK</dc:creator>
  <cp:lastModifiedBy>Андрей Тужилин</cp:lastModifiedBy>
  <cp:revision>222</cp:revision>
  <dcterms:created xsi:type="dcterms:W3CDTF">2018-10-10T17:46:27Z</dcterms:created>
  <dcterms:modified xsi:type="dcterms:W3CDTF">2021-01-30T06:04:39Z</dcterms:modified>
</cp:coreProperties>
</file>