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9"/>
  </p:notesMasterIdLst>
  <p:sldIdLst>
    <p:sldId id="256" r:id="rId2"/>
    <p:sldId id="408" r:id="rId3"/>
    <p:sldId id="469" r:id="rId4"/>
    <p:sldId id="468" r:id="rId5"/>
    <p:sldId id="465" r:id="rId6"/>
    <p:sldId id="466" r:id="rId7"/>
    <p:sldId id="467" r:id="rId8"/>
    <p:sldId id="470" r:id="rId9"/>
    <p:sldId id="464" r:id="rId10"/>
    <p:sldId id="458" r:id="rId11"/>
    <p:sldId id="459" r:id="rId12"/>
    <p:sldId id="457" r:id="rId13"/>
    <p:sldId id="460" r:id="rId14"/>
    <p:sldId id="461" r:id="rId15"/>
    <p:sldId id="462" r:id="rId16"/>
    <p:sldId id="455" r:id="rId17"/>
    <p:sldId id="4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0067" autoAdjust="0"/>
  </p:normalViewPr>
  <p:slideViewPr>
    <p:cSldViewPr>
      <p:cViewPr varScale="1">
        <p:scale>
          <a:sx n="81" d="100"/>
          <a:sy n="81" d="100"/>
        </p:scale>
        <p:origin x="1053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BE881-3720-4E4E-AE71-71A61AE86E6E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1ACC-45D0-4B71-A300-EA03EA3AB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19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2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0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60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7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90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1ACC-45D0-4B71-A300-EA03EA3AB04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8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6A78C8-9DFB-4B64-88D2-749AA2130DA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320725-EACA-432E-9166-B9ECFD84ADF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8%D1%81%D0%BF%D0%BB%D0%B5%D0%B9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ru.wikipedia.org/wiki/%D0%96%D0%B8%D0%B4%D0%BA%D0%B8%D0%B5_%D0%BA%D1%80%D0%B8%D1%81%D1%82%D0%B0%D0%BB%D0%BB%D1%8B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Основы технического волшебства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228536"/>
            <a:ext cx="8928992" cy="1752600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(Проектная электроника / Электроника для начинающих)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Занятие 19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408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949280"/>
            <a:ext cx="8640960" cy="72008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00" dirty="0"/>
              <a:t>Из-за большого количества подключаемых контактов может не хватить места для присоединения нужных элементов. Использование I2C уменьшает количество проводов до 4, а занятых </a:t>
            </a:r>
            <a:r>
              <a:rPr lang="ru-RU" sz="3600" dirty="0" err="1"/>
              <a:t>пинов</a:t>
            </a:r>
            <a:r>
              <a:rPr lang="ru-RU" sz="3600" dirty="0"/>
              <a:t> до 2.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</a:t>
            </a:r>
            <a:r>
              <a:rPr lang="ru-RU" sz="2800" b="1" dirty="0" err="1"/>
              <a:t>хема</a:t>
            </a:r>
            <a:r>
              <a:rPr lang="ru-RU" sz="2800" b="1" dirty="0"/>
              <a:t> подключения LCD к плате </a:t>
            </a:r>
            <a:r>
              <a:rPr lang="ru-RU" sz="2800" b="1" dirty="0" err="1"/>
              <a:t>Ардуино</a:t>
            </a:r>
            <a:r>
              <a:rPr lang="ru-RU" sz="2800" b="1" dirty="0"/>
              <a:t> без i2C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154FB-3840-4587-A0A4-844CE192C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96302"/>
            <a:ext cx="5544616" cy="42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949280"/>
            <a:ext cx="8640960" cy="72008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00" dirty="0"/>
              <a:t>Из-за большого количества подключаемых контактов может не хватить места для присоединения нужных элементов. Использование I2C уменьшает количество проводов до 4, а занятых </a:t>
            </a:r>
            <a:r>
              <a:rPr lang="ru-RU" sz="3600" dirty="0" err="1"/>
              <a:t>пинов</a:t>
            </a:r>
            <a:r>
              <a:rPr lang="ru-RU" sz="3600" dirty="0"/>
              <a:t> до 2.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</a:t>
            </a:r>
            <a:r>
              <a:rPr lang="ru-RU" sz="2800" b="1" dirty="0" err="1"/>
              <a:t>хема</a:t>
            </a:r>
            <a:r>
              <a:rPr lang="ru-RU" sz="2800" b="1" dirty="0"/>
              <a:t> подключения LCD к плате </a:t>
            </a:r>
            <a:r>
              <a:rPr lang="ru-RU" sz="2800" b="1" dirty="0" err="1"/>
              <a:t>Ардуино</a:t>
            </a:r>
            <a:r>
              <a:rPr lang="ru-RU" sz="2800" b="1" dirty="0"/>
              <a:t> без i2C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D8545-EFA5-47F7-A99F-9E51F8D8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55844"/>
            <a:ext cx="8223473" cy="45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949280"/>
            <a:ext cx="8640960" cy="7200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/>
              <a:t>I2C /IIC переходник</a:t>
            </a:r>
            <a:r>
              <a:rPr lang="en-US" sz="3600" dirty="0"/>
              <a:t> </a:t>
            </a:r>
            <a:r>
              <a:rPr lang="ru-RU" sz="3600" dirty="0"/>
              <a:t>подключает экран 1602 к платам </a:t>
            </a:r>
            <a:r>
              <a:rPr lang="ru-RU" sz="3600" dirty="0" err="1"/>
              <a:t>Uno</a:t>
            </a:r>
            <a:r>
              <a:rPr lang="ru-RU" sz="3600" dirty="0"/>
              <a:t>, </a:t>
            </a:r>
            <a:r>
              <a:rPr lang="ru-RU" sz="3600" dirty="0" err="1"/>
              <a:t>Nano</a:t>
            </a:r>
            <a:r>
              <a:rPr lang="ru-RU" sz="3600" dirty="0"/>
              <a:t> или </a:t>
            </a:r>
            <a:r>
              <a:rPr lang="ru-RU" sz="3600" dirty="0" err="1"/>
              <a:t>Mega</a:t>
            </a:r>
            <a:r>
              <a:rPr lang="ru-RU" sz="3600" dirty="0"/>
              <a:t> всего лишь при помощи 4 </a:t>
            </a:r>
            <a:r>
              <a:rPr lang="ru-RU" sz="3600" dirty="0" err="1"/>
              <a:t>пинов</a:t>
            </a:r>
            <a:r>
              <a:rPr lang="ru-RU" sz="3600" dirty="0"/>
              <a:t>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I2C /IIC </a:t>
            </a:r>
            <a:r>
              <a:rPr lang="ru-RU" sz="2800" b="1" dirty="0"/>
              <a:t>переходник.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EA601-9EE3-469C-B2C5-597A4C781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11631" r="2303" b="11779"/>
          <a:stretch/>
        </p:blipFill>
        <p:spPr>
          <a:xfrm>
            <a:off x="539552" y="1069959"/>
            <a:ext cx="4824536" cy="387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874D4-2711-4C7A-B33C-7F2CEAD3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893618"/>
            <a:ext cx="4283968" cy="24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5013176"/>
            <a:ext cx="8856984" cy="15734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00" dirty="0"/>
              <a:t>Жидкокристаллический монитор с поддержкой i2c подключается к плате при помощи четырех проводов – два провода для данных, два провода для питания.</a:t>
            </a:r>
          </a:p>
          <a:p>
            <a:pPr marL="0" indent="0">
              <a:buNone/>
            </a:pPr>
            <a:r>
              <a:rPr lang="ru-RU" sz="3600" dirty="0"/>
              <a:t>Вывод GND подключается к GND на плате.</a:t>
            </a:r>
          </a:p>
          <a:p>
            <a:pPr marL="0" indent="0">
              <a:buNone/>
            </a:pPr>
            <a:r>
              <a:rPr lang="ru-RU" sz="3600" dirty="0"/>
              <a:t>Вывод VCC – на 5V.</a:t>
            </a:r>
          </a:p>
          <a:p>
            <a:pPr marL="0" indent="0">
              <a:buNone/>
            </a:pPr>
            <a:r>
              <a:rPr lang="ru-RU" sz="3600" dirty="0"/>
              <a:t>SCL подключается к </a:t>
            </a:r>
            <a:r>
              <a:rPr lang="ru-RU" sz="3600" dirty="0" err="1"/>
              <a:t>пину</a:t>
            </a:r>
            <a:r>
              <a:rPr lang="ru-RU" sz="3600" dirty="0"/>
              <a:t> A5.</a:t>
            </a:r>
          </a:p>
          <a:p>
            <a:pPr marL="0" indent="0">
              <a:buNone/>
            </a:pPr>
            <a:r>
              <a:rPr lang="ru-RU" sz="3600" dirty="0"/>
              <a:t>SDA подключается к </a:t>
            </a:r>
            <a:r>
              <a:rPr lang="ru-RU" sz="3600" dirty="0" err="1"/>
              <a:t>пину</a:t>
            </a:r>
            <a:r>
              <a:rPr lang="ru-RU" sz="3600" dirty="0"/>
              <a:t> A4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</a:t>
            </a:r>
            <a:r>
              <a:rPr lang="ru-RU" sz="2800" b="1" dirty="0" err="1"/>
              <a:t>хема</a:t>
            </a:r>
            <a:r>
              <a:rPr lang="ru-RU" sz="2800" b="1" dirty="0"/>
              <a:t> подключения LCD к плате </a:t>
            </a:r>
            <a:r>
              <a:rPr lang="ru-RU" sz="2800" b="1" dirty="0" err="1"/>
              <a:t>Ардуино</a:t>
            </a:r>
            <a:r>
              <a:rPr lang="ru-RU" sz="2800" b="1" dirty="0"/>
              <a:t> по i2C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6F419-A2EE-4143-8B7F-3D9EFEB1C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348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403244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dirty="0"/>
              <a:t>Для взаимодействие </a:t>
            </a:r>
            <a:r>
              <a:rPr lang="ru-RU" sz="3600" dirty="0" err="1"/>
              <a:t>Arduino</a:t>
            </a:r>
            <a:r>
              <a:rPr lang="ru-RU" sz="3600" dirty="0"/>
              <a:t> c LCD 1602 по шине I2C вам потребуются как минимум две библиотеки:</a:t>
            </a:r>
          </a:p>
          <a:p>
            <a:pPr marL="0" indent="0" algn="just">
              <a:buNone/>
            </a:pPr>
            <a:r>
              <a:rPr lang="ru-RU" sz="3600" dirty="0"/>
              <a:t>Библиотека </a:t>
            </a:r>
            <a:r>
              <a:rPr lang="ru-RU" sz="3600" b="1" dirty="0" err="1">
                <a:solidFill>
                  <a:srgbClr val="FF0000"/>
                </a:solidFill>
              </a:rPr>
              <a:t>Wire.h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dirty="0"/>
              <a:t>для работы с I2C уже имеется в стандартной программе </a:t>
            </a:r>
            <a:r>
              <a:rPr lang="ru-RU" sz="3600" dirty="0" err="1"/>
              <a:t>Arduino</a:t>
            </a:r>
            <a:r>
              <a:rPr lang="ru-RU" sz="3600" dirty="0"/>
              <a:t> IDE.</a:t>
            </a:r>
          </a:p>
          <a:p>
            <a:pPr marL="0" indent="0" algn="just">
              <a:buNone/>
            </a:pPr>
            <a:r>
              <a:rPr lang="ru-RU" sz="3600" dirty="0"/>
              <a:t>Библиотека </a:t>
            </a:r>
            <a:r>
              <a:rPr lang="ru-RU" sz="3600" b="1" dirty="0">
                <a:solidFill>
                  <a:srgbClr val="FF0000"/>
                </a:solidFill>
              </a:rPr>
              <a:t>LiquidCrystal_I2C.h</a:t>
            </a:r>
            <a:r>
              <a:rPr lang="ru-RU" sz="3600" dirty="0"/>
              <a:t>, которая включает в себя большое разнообразие команд для управления монитором по шине I2C и позволяет сделать скетч проще и короче. </a:t>
            </a:r>
            <a:r>
              <a:rPr lang="ru-RU" sz="3600" u="sng" dirty="0">
                <a:solidFill>
                  <a:srgbClr val="00B050"/>
                </a:solidFill>
              </a:rPr>
              <a:t>Нужно дополнительно установить библиотеку. </a:t>
            </a:r>
          </a:p>
          <a:p>
            <a:pPr marL="0" indent="0" algn="just">
              <a:buNone/>
            </a:pPr>
            <a:endParaRPr lang="ru-RU" sz="3600" dirty="0"/>
          </a:p>
          <a:p>
            <a:pPr marL="0" indent="0" algn="just">
              <a:buNone/>
            </a:pPr>
            <a:r>
              <a:rPr lang="ru-RU" sz="3600" dirty="0"/>
              <a:t>После подключения дисплея нужно дополнительно установить библиотеку LiquidCrystal_I2C.h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Библиотеки для работы с i2c LCD дисплеем</a:t>
            </a:r>
          </a:p>
        </p:txBody>
      </p:sp>
    </p:spTree>
    <p:extLst>
      <p:ext uri="{BB962C8B-B14F-4D97-AF65-F5344CB8AC3E}">
        <p14:creationId xmlns:p14="http://schemas.microsoft.com/office/powerpoint/2010/main" val="134836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403244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dirty="0"/>
              <a:t>Для взаимодействие </a:t>
            </a:r>
            <a:r>
              <a:rPr lang="ru-RU" sz="3600" dirty="0" err="1"/>
              <a:t>Arduino</a:t>
            </a:r>
            <a:r>
              <a:rPr lang="ru-RU" sz="3600" dirty="0"/>
              <a:t> c LCD 1602 по шине I2C вам потребуются как минимум две библиотеки:</a:t>
            </a:r>
          </a:p>
          <a:p>
            <a:pPr marL="0" indent="0" algn="just">
              <a:buNone/>
            </a:pPr>
            <a:r>
              <a:rPr lang="ru-RU" sz="3600" dirty="0"/>
              <a:t>Библиотека </a:t>
            </a:r>
            <a:r>
              <a:rPr lang="ru-RU" sz="3600" b="1" dirty="0" err="1">
                <a:solidFill>
                  <a:srgbClr val="FF0000"/>
                </a:solidFill>
              </a:rPr>
              <a:t>Wire.h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dirty="0"/>
              <a:t>для работы с I2C уже имеется в стандартной программе </a:t>
            </a:r>
            <a:r>
              <a:rPr lang="ru-RU" sz="3600" dirty="0" err="1"/>
              <a:t>Arduino</a:t>
            </a:r>
            <a:r>
              <a:rPr lang="ru-RU" sz="3600" dirty="0"/>
              <a:t> IDE.</a:t>
            </a:r>
          </a:p>
          <a:p>
            <a:pPr marL="0" indent="0" algn="just">
              <a:buNone/>
            </a:pPr>
            <a:r>
              <a:rPr lang="ru-RU" sz="3600" dirty="0"/>
              <a:t>Библиотека </a:t>
            </a:r>
            <a:r>
              <a:rPr lang="ru-RU" sz="3600" b="1" dirty="0">
                <a:solidFill>
                  <a:srgbClr val="FF0000"/>
                </a:solidFill>
              </a:rPr>
              <a:t>LiquidCrystal_I2C.h</a:t>
            </a:r>
            <a:r>
              <a:rPr lang="ru-RU" sz="3600" dirty="0"/>
              <a:t>, которая включает в себя большое разнообразие команд для управления монитором по шине I2C и позволяет сделать скетч проще и короче. </a:t>
            </a:r>
            <a:r>
              <a:rPr lang="ru-RU" sz="3600" u="sng" dirty="0">
                <a:solidFill>
                  <a:srgbClr val="00B050"/>
                </a:solidFill>
              </a:rPr>
              <a:t>Нужно дополнительно установить библиотеку. </a:t>
            </a:r>
          </a:p>
          <a:p>
            <a:pPr marL="0" indent="0" algn="just">
              <a:buNone/>
            </a:pPr>
            <a:endParaRPr lang="ru-RU" sz="3600" dirty="0"/>
          </a:p>
          <a:p>
            <a:pPr marL="0" indent="0" algn="just">
              <a:buNone/>
            </a:pPr>
            <a:r>
              <a:rPr lang="ru-RU" sz="3600" dirty="0"/>
              <a:t>После подключения дисплея нужно дополнительно установить библиотеку LiquidCrystal_I2C.h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Библиотеки для работы с i2c LCD дисплеем</a:t>
            </a:r>
          </a:p>
        </p:txBody>
      </p:sp>
    </p:spTree>
    <p:extLst>
      <p:ext uri="{BB962C8B-B14F-4D97-AF65-F5344CB8AC3E}">
        <p14:creationId xmlns:p14="http://schemas.microsoft.com/office/powerpoint/2010/main" val="13918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</a:t>
            </a:r>
            <a:r>
              <a:rPr lang="ru-RU" sz="2800" b="1" dirty="0"/>
              <a:t>кетч.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CBDF1-4F69-4CA4-9DEC-DFAF0FA1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" y="1268760"/>
            <a:ext cx="9014286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540060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home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clear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первая функция позволяет вернуть курсор в начало экрана, вторая тоже, но при этом удаляет все, что было на мониторе до этого.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write</a:t>
            </a:r>
            <a:r>
              <a:rPr lang="ru-RU" sz="3600" b="1" dirty="0">
                <a:solidFill>
                  <a:srgbClr val="00B050"/>
                </a:solidFill>
              </a:rPr>
              <a:t>(</a:t>
            </a:r>
            <a:r>
              <a:rPr lang="ru-RU" sz="3600" b="1" dirty="0" err="1">
                <a:solidFill>
                  <a:srgbClr val="00B050"/>
                </a:solidFill>
              </a:rPr>
              <a:t>ch</a:t>
            </a:r>
            <a:r>
              <a:rPr lang="ru-RU" sz="3600" b="1" dirty="0">
                <a:solidFill>
                  <a:srgbClr val="00B050"/>
                </a:solidFill>
              </a:rPr>
              <a:t>) </a:t>
            </a:r>
            <a:r>
              <a:rPr lang="ru-RU" sz="3600" dirty="0"/>
              <a:t>– позволяет вывести одиночный символ </a:t>
            </a:r>
            <a:r>
              <a:rPr lang="ru-RU" sz="3600" dirty="0" err="1"/>
              <a:t>ch</a:t>
            </a:r>
            <a:r>
              <a:rPr lang="ru-RU" sz="3600" dirty="0"/>
              <a:t> на экран.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cursor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noCursor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показывает/скрывает курсор на экране.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blink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noBlink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курсор мигает/не мигает (если до этого было включено его отображение).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display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noDisplay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позволяет подключить/отключить дисплей.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scrollDisplayLeft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scrollDisplayRight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прокручивает экран на один знак влево/вправо.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autoscroll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noAutoscroll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позволяет включить/выключить режим </a:t>
            </a:r>
            <a:r>
              <a:rPr lang="ru-RU" sz="3600" dirty="0" err="1"/>
              <a:t>автопрокручивания</a:t>
            </a:r>
            <a:r>
              <a:rPr lang="ru-RU" sz="3600" dirty="0"/>
              <a:t>. В этом режиме каждый новый символ записывается в одном и том же месте, вытесняя ранее написанное на экране.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leftToRight</a:t>
            </a:r>
            <a:r>
              <a:rPr lang="ru-RU" sz="3600" b="1" dirty="0">
                <a:solidFill>
                  <a:srgbClr val="00B050"/>
                </a:solidFill>
              </a:rPr>
              <a:t>() и </a:t>
            </a:r>
            <a:r>
              <a:rPr lang="ru-RU" sz="3600" b="1" dirty="0" err="1">
                <a:solidFill>
                  <a:srgbClr val="00B050"/>
                </a:solidFill>
              </a:rPr>
              <a:t>rightToLeft</a:t>
            </a:r>
            <a:r>
              <a:rPr lang="ru-RU" sz="3600" b="1" dirty="0">
                <a:solidFill>
                  <a:srgbClr val="00B050"/>
                </a:solidFill>
              </a:rPr>
              <a:t>() </a:t>
            </a:r>
            <a:r>
              <a:rPr lang="ru-RU" sz="3600" dirty="0"/>
              <a:t>– Установка направление выводимого текста – слева направо или справа налево.</a:t>
            </a:r>
          </a:p>
          <a:p>
            <a:pPr marL="0" indent="0" algn="just">
              <a:buNone/>
            </a:pPr>
            <a:r>
              <a:rPr lang="ru-RU" sz="3600" b="1" dirty="0" err="1">
                <a:solidFill>
                  <a:srgbClr val="00B050"/>
                </a:solidFill>
              </a:rPr>
              <a:t>createChar</a:t>
            </a:r>
            <a:r>
              <a:rPr lang="ru-RU" sz="3600" b="1" dirty="0">
                <a:solidFill>
                  <a:srgbClr val="00B050"/>
                </a:solidFill>
              </a:rPr>
              <a:t>(</a:t>
            </a:r>
            <a:r>
              <a:rPr lang="ru-RU" sz="3600" b="1" dirty="0" err="1">
                <a:solidFill>
                  <a:srgbClr val="00B050"/>
                </a:solidFill>
              </a:rPr>
              <a:t>ch</a:t>
            </a:r>
            <a:r>
              <a:rPr lang="ru-RU" sz="3600" b="1" dirty="0">
                <a:solidFill>
                  <a:srgbClr val="00B050"/>
                </a:solidFill>
              </a:rPr>
              <a:t>, </a:t>
            </a:r>
            <a:r>
              <a:rPr lang="ru-RU" sz="3600" b="1" dirty="0" err="1">
                <a:solidFill>
                  <a:srgbClr val="00B050"/>
                </a:solidFill>
              </a:rPr>
              <a:t>bitmap</a:t>
            </a:r>
            <a:r>
              <a:rPr lang="ru-RU" sz="3600" b="1" dirty="0">
                <a:solidFill>
                  <a:srgbClr val="00B050"/>
                </a:solidFill>
              </a:rPr>
              <a:t>) </a:t>
            </a:r>
            <a:r>
              <a:rPr lang="ru-RU" sz="3600" dirty="0"/>
              <a:t>– создает символ с кодом </a:t>
            </a:r>
            <a:r>
              <a:rPr lang="ru-RU" sz="3600" dirty="0" err="1"/>
              <a:t>ch</a:t>
            </a:r>
            <a:r>
              <a:rPr lang="ru-RU" sz="3600" dirty="0"/>
              <a:t> (0 – 7), используя массив битовых масок </a:t>
            </a:r>
            <a:r>
              <a:rPr lang="ru-RU" sz="3600" dirty="0" err="1"/>
              <a:t>bitmap</a:t>
            </a:r>
            <a:r>
              <a:rPr lang="ru-RU" sz="3600" dirty="0"/>
              <a:t> для создания черных и белых точек.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Описание функций и методов библиотеки LiquidCrystal_I2C:</a:t>
            </a:r>
          </a:p>
        </p:txBody>
      </p:sp>
    </p:spTree>
    <p:extLst>
      <p:ext uri="{BB962C8B-B14F-4D97-AF65-F5344CB8AC3E}">
        <p14:creationId xmlns:p14="http://schemas.microsoft.com/office/powerpoint/2010/main" val="918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3118" y="1268760"/>
            <a:ext cx="8640960" cy="10081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Жидкокристаллический дисплей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>
                <a:hlinkClick r:id="rId2" tooltip="Английский язык"/>
              </a:rPr>
              <a:t>англ.</a:t>
            </a:r>
            <a:r>
              <a:rPr lang="ru-RU" dirty="0"/>
              <a:t> </a:t>
            </a:r>
            <a:r>
              <a:rPr lang="ru-RU" i="1" dirty="0" err="1"/>
              <a:t>liquid</a:t>
            </a:r>
            <a:r>
              <a:rPr lang="ru-RU" i="1" dirty="0"/>
              <a:t> </a:t>
            </a:r>
            <a:r>
              <a:rPr lang="ru-RU" i="1" dirty="0" err="1"/>
              <a:t>crystal</a:t>
            </a:r>
            <a:r>
              <a:rPr lang="ru-RU" i="1" dirty="0"/>
              <a:t> </a:t>
            </a:r>
            <a:r>
              <a:rPr lang="ru-RU" i="1" dirty="0" err="1"/>
              <a:t>display</a:t>
            </a:r>
            <a:r>
              <a:rPr lang="ru-RU" dirty="0"/>
              <a:t>, </a:t>
            </a:r>
            <a:r>
              <a:rPr lang="ru-RU" i="1" dirty="0"/>
              <a:t>LCD</a:t>
            </a:r>
            <a:r>
              <a:rPr lang="ru-RU" dirty="0"/>
              <a:t>) — </a:t>
            </a:r>
            <a:r>
              <a:rPr lang="ru-RU" dirty="0">
                <a:hlinkClick r:id="rId3" tooltip="Дисплей"/>
              </a:rPr>
              <a:t>дисплей</a:t>
            </a:r>
            <a:r>
              <a:rPr lang="ru-RU" dirty="0"/>
              <a:t> на основе </a:t>
            </a:r>
            <a:r>
              <a:rPr lang="ru-RU" dirty="0">
                <a:hlinkClick r:id="rId4" tooltip="Жидкие кристаллы"/>
              </a:rPr>
              <a:t>жидких кристаллов</a:t>
            </a:r>
            <a:r>
              <a:rPr lang="ru-RU" dirty="0"/>
              <a:t>.</a:t>
            </a:r>
            <a:endParaRPr lang="ru-RU" sz="36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дисплей.</a:t>
            </a:r>
          </a:p>
        </p:txBody>
      </p:sp>
      <p:pic>
        <p:nvPicPr>
          <p:cNvPr id="1026" name="Picture 2" descr="https://upload.wikimedia.org/wikipedia/commons/9/98/MA-2.JPG">
            <a:extLst>
              <a:ext uri="{FF2B5EF4-FFF2-40B4-BE49-F238E27FC236}">
                <a16:creationId xmlns:a16="http://schemas.microsoft.com/office/drawing/2014/main" id="{FC54A516-A8BE-44B1-ABA3-0088461E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2" y="2288930"/>
            <a:ext cx="23812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9/9c/Nokia_6630.jpg/800px-Nokia_6630.jpg">
            <a:extLst>
              <a:ext uri="{FF2B5EF4-FFF2-40B4-BE49-F238E27FC236}">
                <a16:creationId xmlns:a16="http://schemas.microsoft.com/office/drawing/2014/main" id="{C5575BCF-B85B-4A6E-8024-DC50B4F1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95" y="2132856"/>
            <a:ext cx="1847887" cy="333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8/8f/Mirai_LCD_TV.JPG/1920px-Mirai_LCD_TV.JPG">
            <a:extLst>
              <a:ext uri="{FF2B5EF4-FFF2-40B4-BE49-F238E27FC236}">
                <a16:creationId xmlns:a16="http://schemas.microsoft.com/office/drawing/2014/main" id="{368CCAAA-3F39-4D22-A648-2102308B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08" y="3429000"/>
            <a:ext cx="4211960" cy="30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99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Первооткрыватели.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8DA66-9A78-4753-AD77-AC37D009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61" y="1167654"/>
            <a:ext cx="2511691" cy="521868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1E03E8-DA4D-48CF-A59F-995A81585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589240"/>
            <a:ext cx="1378496" cy="43204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1888 г.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86949-031E-4679-ABE8-454D8E279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6752"/>
            <a:ext cx="2965143" cy="407707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370FE35-3F49-4F08-9339-FB234AAB33FA}"/>
              </a:ext>
            </a:extLst>
          </p:cNvPr>
          <p:cNvSpPr txBox="1">
            <a:spLocks/>
          </p:cNvSpPr>
          <p:nvPr/>
        </p:nvSpPr>
        <p:spPr>
          <a:xfrm>
            <a:off x="3779912" y="6386338"/>
            <a:ext cx="1378496" cy="43204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1903 г.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4D1A2-20C5-4FD2-AEF3-A377ED8A3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92" t="-5651" r="1116" b="20425"/>
          <a:stretch/>
        </p:blipFill>
        <p:spPr>
          <a:xfrm>
            <a:off x="6236772" y="541460"/>
            <a:ext cx="2511692" cy="584487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CB5BDBD-3BF3-4EC5-BF6E-A6023315E9FC}"/>
              </a:ext>
            </a:extLst>
          </p:cNvPr>
          <p:cNvSpPr txBox="1">
            <a:spLocks/>
          </p:cNvSpPr>
          <p:nvPr/>
        </p:nvSpPr>
        <p:spPr>
          <a:xfrm>
            <a:off x="6876256" y="6344769"/>
            <a:ext cx="1378496" cy="43204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1927 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3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err="1"/>
              <a:t>Нематические</a:t>
            </a:r>
            <a:r>
              <a:rPr lang="ru-RU" sz="2800" b="1" dirty="0"/>
              <a:t> жидкие кристаллы..</a:t>
            </a:r>
          </a:p>
        </p:txBody>
      </p:sp>
      <p:pic>
        <p:nvPicPr>
          <p:cNvPr id="3074" name="Picture 2" descr="https://upload.wikimedia.org/wikipedia/commons/8/80/LiquidCrystal-MesogenOrder-Nematic.jpg">
            <a:extLst>
              <a:ext uri="{FF2B5EF4-FFF2-40B4-BE49-F238E27FC236}">
                <a16:creationId xmlns:a16="http://schemas.microsoft.com/office/drawing/2014/main" id="{2D8C4715-93E3-47F5-BE11-64486729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31242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A3E1B3-A778-4012-A7F4-360822D2F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9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4933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дисплей.</a:t>
            </a:r>
          </a:p>
        </p:txBody>
      </p:sp>
      <p:pic>
        <p:nvPicPr>
          <p:cNvPr id="5" name="How LCD Works_1_0">
            <a:hlinkClick r:id="" action="ppaction://media"/>
            <a:extLst>
              <a:ext uri="{FF2B5EF4-FFF2-40B4-BE49-F238E27FC236}">
                <a16:creationId xmlns:a16="http://schemas.microsoft.com/office/drawing/2014/main" id="{737A3FEE-4331-4FA7-A6CE-F0E2170DB2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26" y="937084"/>
            <a:ext cx="8860948" cy="4983832"/>
          </a:xfrm>
        </p:spPr>
      </p:pic>
    </p:spTree>
    <p:extLst>
      <p:ext uri="{BB962C8B-B14F-4D97-AF65-F5344CB8AC3E}">
        <p14:creationId xmlns:p14="http://schemas.microsoft.com/office/powerpoint/2010/main" val="20547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4933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дисплей.</a:t>
            </a:r>
          </a:p>
        </p:txBody>
      </p:sp>
      <p:pic>
        <p:nvPicPr>
          <p:cNvPr id="4" name="How LCD Works_1_1">
            <a:hlinkClick r:id="" action="ppaction://media"/>
            <a:extLst>
              <a:ext uri="{FF2B5EF4-FFF2-40B4-BE49-F238E27FC236}">
                <a16:creationId xmlns:a16="http://schemas.microsoft.com/office/drawing/2014/main" id="{20FBC85E-BE15-4315-8B95-BEDAD820E0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52" y="1052736"/>
            <a:ext cx="8604896" cy="4839816"/>
          </a:xfrm>
        </p:spPr>
      </p:pic>
    </p:spTree>
    <p:extLst>
      <p:ext uri="{BB962C8B-B14F-4D97-AF65-F5344CB8AC3E}">
        <p14:creationId xmlns:p14="http://schemas.microsoft.com/office/powerpoint/2010/main" val="34780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4933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4A5A-59DA-457D-8E5A-9E7112B1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ru/2/27/LCD_subpixel_%28ru%29.png">
            <a:extLst>
              <a:ext uri="{FF2B5EF4-FFF2-40B4-BE49-F238E27FC236}">
                <a16:creationId xmlns:a16="http://schemas.microsoft.com/office/drawing/2014/main" id="{BB1223C2-8280-4272-B7F9-9D3C74C5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7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4933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4A5A-59DA-457D-8E5A-9E7112B1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s://upload.wikimedia.org/wikipedia/commons/2/2b/LCD_Segments-Pixels.png">
            <a:extLst>
              <a:ext uri="{FF2B5EF4-FFF2-40B4-BE49-F238E27FC236}">
                <a16:creationId xmlns:a16="http://schemas.microsoft.com/office/drawing/2014/main" id="{DDE61F53-5883-4FEB-BED7-091F1108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9" y="1772816"/>
            <a:ext cx="8908842" cy="37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9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949280"/>
            <a:ext cx="8640960" cy="7200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/>
              <a:t>прибор для отображения значения числовой величины в цифровом виде..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4682" y="271354"/>
            <a:ext cx="8197832" cy="780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LCD </a:t>
            </a:r>
            <a:r>
              <a:rPr lang="ru-RU" sz="2800" b="1" dirty="0"/>
              <a:t>дисплей</a:t>
            </a:r>
            <a:r>
              <a:rPr lang="en-US" sz="2800" b="1" dirty="0"/>
              <a:t> 1602</a:t>
            </a:r>
            <a:r>
              <a:rPr lang="ru-RU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5E360-D8B1-4C50-B260-384C5C4E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02"/>
            <a:ext cx="5905500" cy="442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FC7D1-D7E6-4623-B151-3CEE8D4B9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837" r="42331" b="624"/>
          <a:stretch/>
        </p:blipFill>
        <p:spPr>
          <a:xfrm>
            <a:off x="6156176" y="1628800"/>
            <a:ext cx="2160240" cy="40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586</Words>
  <Application>Microsoft Office PowerPoint</Application>
  <PresentationFormat>On-screen Show (4:3)</PresentationFormat>
  <Paragraphs>60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Constantia</vt:lpstr>
      <vt:lpstr>Wingdings 2</vt:lpstr>
      <vt:lpstr>Поток</vt:lpstr>
      <vt:lpstr>Основы технического волшебства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технического волшебства</dc:title>
  <dc:creator>BlackK</dc:creator>
  <cp:lastModifiedBy>Алена Тужилина</cp:lastModifiedBy>
  <cp:revision>209</cp:revision>
  <dcterms:created xsi:type="dcterms:W3CDTF">2018-10-10T17:46:27Z</dcterms:created>
  <dcterms:modified xsi:type="dcterms:W3CDTF">2019-03-23T06:38:34Z</dcterms:modified>
</cp:coreProperties>
</file>